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</p:sldMasterIdLst>
  <p:notesMasterIdLst>
    <p:notesMasterId r:id="rId23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894" y="-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29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0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39" name="AutoShape 2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40" name="AutoShape 2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0" y="0"/>
            <a:ext cx="29384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3886200" y="0"/>
            <a:ext cx="29384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Img"/>
          </p:nvPr>
        </p:nvSpPr>
        <p:spPr bwMode="auto">
          <a:xfrm>
            <a:off x="1143000" y="685800"/>
            <a:ext cx="4533900" cy="3390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9244" name="Rectangle 28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4991100" cy="407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0" y="8650288"/>
            <a:ext cx="29384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9246" name="Rectangle 30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337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7C0ACBB7-B88B-4751-86F3-0181D86A973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19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F948D2-627D-45E0-A15F-EBFBDEFC8AF6}" type="slidenum">
              <a:rPr lang="en-US"/>
              <a:pPr/>
              <a:t>1</a:t>
            </a:fld>
            <a:endParaRPr lang="en-US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A5FCEDAC-E734-4671-A928-7A55E9D63B79}" type="slidenum">
              <a:rPr lang="en-US" sz="1200">
                <a:solidFill>
                  <a:srgbClr val="000000"/>
                </a:solidFill>
              </a:rPr>
              <a:pPr algn="r"/>
              <a:t>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3B4F14BC-9DB7-4065-9FE9-E0A6963A129E}" type="slidenum">
              <a:rPr lang="en-US" sz="1200">
                <a:solidFill>
                  <a:srgbClr val="000000"/>
                </a:solidFill>
              </a:rPr>
              <a:pPr algn="r"/>
              <a:t>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144588" y="685800"/>
            <a:ext cx="4567237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4583" name="Rectangle 7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1735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D090383-A97D-4DA9-B021-A441613223DE}" type="slidenum">
              <a:rPr lang="en-US"/>
              <a:pPr/>
              <a:t>10</a:t>
            </a:fld>
            <a:endParaRPr lang="en-US"/>
          </a:p>
        </p:txBody>
      </p:sp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A621CF06-491B-4CD0-8EBF-8B2B1EEDF52D}" type="slidenum">
              <a:rPr lang="en-US" sz="1200">
                <a:solidFill>
                  <a:srgbClr val="000000"/>
                </a:solidFill>
              </a:rPr>
              <a:pPr algn="r"/>
              <a:t>10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D0ECE3-5328-4E3D-9DDB-29DCF8486E54}" type="slidenum">
              <a:rPr lang="en-US"/>
              <a:pPr/>
              <a:t>11</a:t>
            </a:fld>
            <a:endParaRPr lang="en-US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A9D50447-084F-4B82-97A2-E08BDA280D35}" type="slidenum">
              <a:rPr lang="en-US" sz="1200">
                <a:solidFill>
                  <a:srgbClr val="000000"/>
                </a:solidFill>
              </a:rPr>
              <a:pPr algn="r"/>
              <a:t>11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4819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414C9DF3-A22D-4FAB-B7E6-19421A823377}" type="slidenum">
              <a:rPr lang="en-US" sz="1200">
                <a:solidFill>
                  <a:srgbClr val="000000"/>
                </a:solidFill>
                <a:latin typeface="Calibri" charset="0"/>
              </a:rPr>
              <a:pPr algn="r"/>
              <a:t>11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D2C147-51F4-4B10-8C41-DA31B4A80E30}" type="slidenum">
              <a:rPr lang="en-US"/>
              <a:pPr/>
              <a:t>12</a:t>
            </a:fld>
            <a:endParaRPr lang="en-US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B9B742AF-ECFB-4525-84E1-28FD5922B5C6}" type="slidenum">
              <a:rPr lang="en-US" sz="1200">
                <a:solidFill>
                  <a:srgbClr val="000000"/>
                </a:solidFill>
              </a:rPr>
              <a:pPr algn="r"/>
              <a:t>12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BD429E-AE7A-4EB9-8545-F8365D1F5D08}" type="slidenum">
              <a:rPr lang="en-US"/>
              <a:pPr/>
              <a:t>13</a:t>
            </a:fld>
            <a:endParaRPr lang="en-US"/>
          </a:p>
        </p:txBody>
      </p:sp>
      <p:sp>
        <p:nvSpPr>
          <p:cNvPr id="3686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B06C3DC2-3736-4F60-9A3C-804DB6F1D1F9}" type="slidenum">
              <a:rPr lang="en-US" sz="1200">
                <a:solidFill>
                  <a:srgbClr val="000000"/>
                </a:solidFill>
              </a:rPr>
              <a:pPr algn="r"/>
              <a:t>13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686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0BB8B6F-60D6-43ED-ADA2-368343A32421}" type="slidenum">
              <a:rPr lang="en-US"/>
              <a:pPr/>
              <a:t>14</a:t>
            </a:fld>
            <a:endParaRPr lang="en-US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5E264521-ABB5-4955-8008-7FDEB19B6671}" type="slidenum">
              <a:rPr lang="en-US" sz="1200">
                <a:solidFill>
                  <a:srgbClr val="000000"/>
                </a:solidFill>
              </a:rPr>
              <a:pPr algn="r"/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0036C8DD-1C0B-4CC0-976C-6D4BEFAE46E4}" type="slidenum">
              <a:rPr lang="en-US" sz="1200">
                <a:solidFill>
                  <a:srgbClr val="000000"/>
                </a:solidFill>
              </a:rPr>
              <a:pPr algn="r"/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144588" y="685800"/>
            <a:ext cx="4567237" cy="3425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7895" name="Rectangle 7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1735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08C8A7-9804-4A4F-8AD0-8E5942B0F636}" type="slidenum">
              <a:rPr lang="en-US"/>
              <a:pPr/>
              <a:t>2</a:t>
            </a:fld>
            <a:endParaRPr lang="en-US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29C4F455-124E-4254-BE4B-94153ACB5C4C}" type="slidenum">
              <a:rPr lang="en-US" sz="1200">
                <a:solidFill>
                  <a:srgbClr val="000000"/>
                </a:solidFill>
              </a:rPr>
              <a:pPr algn="r"/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A0FE8C7B-EDA5-404F-8DF8-3AD922D34B3F}" type="slidenum">
              <a:rPr lang="en-US" sz="1200">
                <a:solidFill>
                  <a:srgbClr val="000000"/>
                </a:solidFill>
              </a:rPr>
              <a:pPr algn="r"/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143000" y="687388"/>
            <a:ext cx="4573588" cy="34305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5607" name="Rectangle 7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142997B-DFE1-40AA-A6B6-B36BADEA0509}" type="slidenum">
              <a:rPr lang="en-US"/>
              <a:pPr/>
              <a:t>3</a:t>
            </a:fld>
            <a:endParaRPr lang="en-US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6FB943CF-BECE-4489-B28B-8EF4BBC0D089}" type="slidenum">
              <a:rPr lang="en-US" sz="1200">
                <a:solidFill>
                  <a:srgbClr val="000000"/>
                </a:solidFill>
              </a:rPr>
              <a:pPr algn="r"/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662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7A5497-C2AF-47E7-B0B4-F6DE29F13140}" type="slidenum">
              <a:rPr lang="en-US"/>
              <a:pPr/>
              <a:t>4</a:t>
            </a:fld>
            <a:endParaRPr lang="en-US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E08FC279-4B4E-40DA-876E-5FEDBDEB9252}" type="slidenum">
              <a:rPr lang="en-US" sz="1200">
                <a:solidFill>
                  <a:srgbClr val="000000"/>
                </a:solidFill>
              </a:rPr>
              <a:pPr algn="r"/>
              <a:t>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7651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5891430-82F6-4E44-8A95-63E75A1BA5FA}" type="slidenum">
              <a:rPr lang="en-US"/>
              <a:pPr/>
              <a:t>5</a:t>
            </a:fld>
            <a:endParaRPr lang="en-US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45360195-B1FD-4C2E-A333-E02B961783E6}" type="slidenum">
              <a:rPr lang="en-US" sz="1200">
                <a:solidFill>
                  <a:srgbClr val="000000"/>
                </a:solidFill>
              </a:rPr>
              <a:pPr algn="r"/>
              <a:t>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8675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AD3905-CF12-4574-9172-796E82103CA2}" type="slidenum">
              <a:rPr lang="en-US"/>
              <a:pPr/>
              <a:t>6</a:t>
            </a:fld>
            <a:endParaRPr lang="en-US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0FC5A1BB-C4AD-4508-B425-5EF6F5FE6E3C}" type="slidenum">
              <a:rPr lang="en-US" sz="1200">
                <a:solidFill>
                  <a:srgbClr val="000000"/>
                </a:solidFill>
              </a:rPr>
              <a:pPr algn="r"/>
              <a:t>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9699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A4250DB-8941-4C1B-AB58-C73C647C31C1}" type="slidenum">
              <a:rPr lang="en-US"/>
              <a:pPr/>
              <a:t>7</a:t>
            </a:fld>
            <a:endParaRPr lang="en-US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480593AF-98F9-42D6-87A8-8CC0D9D47C7B}" type="slidenum">
              <a:rPr lang="en-US" sz="1200">
                <a:solidFill>
                  <a:srgbClr val="000000"/>
                </a:solidFill>
              </a:rPr>
              <a:pPr algn="r"/>
              <a:t>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0723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6083D18-4716-42C7-A5BF-D47CCF95A6CD}" type="slidenum">
              <a:rPr lang="en-US"/>
              <a:pPr/>
              <a:t>8</a:t>
            </a:fld>
            <a:endParaRPr lang="en-US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FCE3A6BC-B117-40BA-A678-4B56D3F034BB}" type="slidenum">
              <a:rPr lang="en-US" sz="1200">
                <a:solidFill>
                  <a:srgbClr val="000000"/>
                </a:solidFill>
              </a:rPr>
              <a:pPr algn="r"/>
              <a:t>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144588" y="685800"/>
            <a:ext cx="4562475" cy="34226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1747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C3BD45-1784-4ABA-8B69-232D22A21DA2}" type="slidenum">
              <a:rPr lang="en-US"/>
              <a:pPr/>
              <a:t>9</a:t>
            </a:fld>
            <a:endParaRPr lang="en-US"/>
          </a:p>
        </p:txBody>
      </p:sp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38463" cy="4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r"/>
            <a:fld id="{F1E2F85E-0989-4B80-9F65-4F9E4D0E93E4}" type="slidenum">
              <a:rPr lang="en-US" sz="1200">
                <a:solidFill>
                  <a:srgbClr val="000000"/>
                </a:solidFill>
              </a:rPr>
              <a:pPr algn="r"/>
              <a:t>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144588" y="685800"/>
            <a:ext cx="4562475" cy="34226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2771" name="Rectangle 3"/>
          <p:cNvSpPr txBox="1">
            <a:spLocks noChangeArrowheads="1"/>
          </p:cNvSpPr>
          <p:nvPr>
            <p:ph type="body"/>
          </p:nvPr>
        </p:nvSpPr>
        <p:spPr bwMode="auto">
          <a:xfrm>
            <a:off x="914400" y="4343400"/>
            <a:ext cx="4992688" cy="40798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507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0818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304800"/>
            <a:ext cx="1936750" cy="5600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57850" cy="5600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5637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5203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828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9221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19550" cy="448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04963"/>
            <a:ext cx="4019550" cy="448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7065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8991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0710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146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707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3380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15221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00162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1604963"/>
            <a:ext cx="2047875" cy="4487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5991225" cy="4487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5827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3550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16826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69283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39913"/>
            <a:ext cx="3675063" cy="449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3263" y="1839913"/>
            <a:ext cx="3675062" cy="449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25433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6720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332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0077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06418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7283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2943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9225" y="541338"/>
            <a:ext cx="1936750" cy="5789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41338"/>
            <a:ext cx="5661025" cy="5789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34153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B1C506-553A-4462-AE05-91BE75FDC2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729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42964E8-E62E-47E1-8BD7-EA8ED4C7FA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44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4ACFA9-61AF-44CE-984C-71F69E2E5C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5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678238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6438" y="1600200"/>
            <a:ext cx="3678237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99CF888-379B-49FA-8CC0-342397C343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588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4EE3783-CF44-4454-8512-80CF62D7B0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7325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22F2AB-2A86-4BF9-B064-70E6EE523C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01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673475" cy="4305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1675" y="1600200"/>
            <a:ext cx="3673475" cy="4305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52382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21BCD81-5F4D-4A3A-B66A-DE9A42F040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43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286B996-3A32-4914-A184-B643F2D8BE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943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662CFE6-2786-40E9-8CAA-CD1A6248C6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818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766537E-461D-4AAF-9466-2AC1EF6F48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9514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3988" y="304800"/>
            <a:ext cx="1938337" cy="5610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65788" cy="5610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6A04C29-848C-4DCE-B4E8-C5DC32B804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272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387536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9373671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34450012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678238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6438" y="1600200"/>
            <a:ext cx="3678237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21793067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832939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57454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174411281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35585410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29199305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37559596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2015067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3988" y="304800"/>
            <a:ext cx="1938337" cy="5610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65788" cy="5610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</p:spTree>
    <p:extLst>
      <p:ext uri="{BB962C8B-B14F-4D97-AF65-F5344CB8AC3E}">
        <p14:creationId xmlns:p14="http://schemas.microsoft.com/office/powerpoint/2010/main" val="196015025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49574E33-D5AF-492E-9AE7-6A5F86BD04A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656BF7-2333-4606-9E52-B74940F9C0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4564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163453E3-1690-4865-AA41-C12D7F3026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636811F-0F1B-4BA7-8E8B-C199569094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7319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6F2AA878-6CD7-4FE0-BFEA-20492A943B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4D1070-5DF9-4323-920D-FCE1F1BE07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194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678238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6438" y="1600200"/>
            <a:ext cx="3678237" cy="4314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E1A41B4B-6E52-4314-B1DD-51B9906C319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CED6632-6DBE-4B57-8AD2-4133BE2993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66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36332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6E2C5310-D85E-4F38-9BFA-D7EF282CBF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41F6C4-EA5C-47D9-9C38-881EB72358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3184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19ED0223-7FF9-4317-8886-14472D9647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E9B505-C989-4469-9DD1-A60AFEC121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2071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ECCAA6ED-6582-4BDC-8628-90BE4C060F5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37E371A-A579-4E2F-9315-57EE5DF045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16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9415E7FA-AD73-490A-87B6-9EDD56D2762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D7615C-D068-49E9-B3F1-B42EEB6E3C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11771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B32F4BD2-C776-46E5-96E4-6AA8D9227BA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760F98-52AF-4DB1-B44B-1FAAC0A9F4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47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F11E10EC-C00E-4140-9833-5EAC61ED78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D03A8E0-F0FA-4537-923D-C0DCA63008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02186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3988" y="304800"/>
            <a:ext cx="1938337" cy="56102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65788" cy="56102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F5E03E17-4248-4C8C-9EE2-C035082076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C21A0C2-7065-48F3-AF9C-A1BB03DB46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6624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DDC3C969-3222-428D-8493-7A6EC29CF8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154BFE4-54F2-476E-A964-EEB0E83EDD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578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F22F4331-4FA9-4A71-97EB-E6D60A3AD8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0A680CA-4FE1-4FE7-A3B6-1B8AC84817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41209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FEF9541E-AD3B-4838-ABF3-9CA050AF87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039672B-16AD-4519-8B8D-11AFFD6FC3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406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85669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679825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8025" y="1600200"/>
            <a:ext cx="3681413" cy="4319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8B7BC0B3-A0C8-4EEF-AA5D-F06B52BB1E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33277C-EBD3-4419-A0A3-38B383C3B6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0787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C247787C-D480-40E6-B436-5FE9019CA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4FD3F7E-AF40-494E-9BD0-3EAAE00F38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44523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F138ADC0-5EA4-4CEE-AC29-B9EF810D1E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2178211-AF5E-476C-A36B-D526689599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6344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EF71EE14-D8B9-4C16-9CCC-25D9E3079AD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3DFE70F-5315-46BF-8608-52DE60BC7D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05063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42C634DC-8386-4310-9B09-405B1CA3C31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63BFF50-2577-444E-988D-4D9146801F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6871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0434E298-CD57-4948-9BD2-3083B3AFF5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A0C0CCF-41DE-4373-B0D6-B899365D1F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9152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EB2AA917-68F4-4036-824E-28E5A6A732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65DEF51-170B-4046-B188-1E62F1D3E5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3570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7163" y="304800"/>
            <a:ext cx="1939925" cy="5614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68963" cy="56149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03086DC9-D4E4-489C-ABF8-EB3FC58747F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8D89A10-89ED-4CA1-8FAD-10FD471F75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423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4158CD0-394E-4343-9C81-738F50E72B9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707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A30310-B792-452A-8614-560C010FE5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793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432039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A0FE59D-B20C-4ADE-BEA0-1A0422F99B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0125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681413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9613" y="1600200"/>
            <a:ext cx="3681412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0E2EC1-52D2-43D7-91F7-1161F9E5CC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039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AFBD9EB-F028-40F7-B7F3-A53B39343E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0525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A9E1A4-BACA-4580-BBAB-210443388E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343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33FF501-3BD5-471B-8DD7-229FF4490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6228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CC8F820-17E1-479A-A294-1FDA933914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2126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5F0DE9-0DB9-4089-8397-FB8BB37CF6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349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9AC4B9-68B3-46F6-9554-DD1E294A28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0634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8750" y="304800"/>
            <a:ext cx="1939925" cy="5616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0550" cy="5616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CBC0BBA-42D2-4249-89AD-E847F3A0A5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72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8904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8.w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7.w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7.wmf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wmf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7.wmf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499350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04800"/>
            <a:ext cx="7543800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2400" y="6446838"/>
            <a:ext cx="883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14400" y="914400"/>
            <a:ext cx="2824163" cy="2824163"/>
          </a:xfrm>
          <a:prstGeom prst="rect">
            <a:avLst/>
          </a:prstGeom>
          <a:solidFill>
            <a:srgbClr val="ADAD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 anchorCtr="1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&lt;Insert Picture Here&gt;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975" y="914400"/>
            <a:ext cx="5407025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800600"/>
            <a:ext cx="77343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4338638"/>
            <a:ext cx="2925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191500" cy="448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cs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39913"/>
            <a:ext cx="7502525" cy="449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541338"/>
            <a:ext cx="7546975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2400" y="6492875"/>
            <a:ext cx="8839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8589963" y="6569075"/>
            <a:ext cx="361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ctr">
              <a:spcBef>
                <a:spcPts val="1125"/>
              </a:spcBef>
            </a:pPr>
            <a:fld id="{57505943-20B1-41FD-AE2D-725B1439B3F7}" type="slidenum">
              <a:rPr lang="en-US" sz="1800" b="1">
                <a:cs typeface="Times New Roman" pitchFamily="16" charset="0"/>
              </a:rPr>
              <a:pPr algn="ctr">
                <a:spcBef>
                  <a:spcPts val="1125"/>
                </a:spcBef>
              </a:pPr>
              <a:t>‹#›</a:t>
            </a:fld>
            <a:endParaRPr lang="en-US" sz="1800" b="1">
              <a:cs typeface="Times New Roman" pitchFamily="16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8458200" y="6477000"/>
            <a:ext cx="457200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  <a:spcBef>
                <a:spcPts val="750"/>
              </a:spcBef>
            </a:pPr>
            <a:fld id="{DECC4B95-B7D2-417B-A81A-7D2467204138}" type="slidenum">
              <a:rPr lang="en-US" sz="1200" b="1">
                <a:solidFill>
                  <a:srgbClr val="000000"/>
                </a:solidFill>
                <a:cs typeface="Times New Roman" pitchFamily="16" charset="0"/>
              </a:rPr>
              <a:pPr algn="ctr">
                <a:lnSpc>
                  <a:spcPct val="90000"/>
                </a:lnSpc>
                <a:spcBef>
                  <a:spcPts val="750"/>
                </a:spcBef>
              </a:pPr>
              <a:t>‹#›</a:t>
            </a:fld>
            <a:endParaRPr lang="en-US" sz="1200" b="1">
              <a:solidFill>
                <a:srgbClr val="000000"/>
              </a:solidFill>
              <a:cs typeface="Times New Roman" pitchFamily="16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94800" cy="32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90500" y="6464300"/>
            <a:ext cx="8953500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192588" algn="ctr"/>
                <a:tab pos="7800975" algn="r"/>
                <a:tab pos="8229600" algn="l"/>
                <a:tab pos="9144000" algn="l"/>
                <a:tab pos="10058400" algn="l"/>
                <a:tab pos="105156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spcBef>
                <a:spcPts val="875"/>
              </a:spcBef>
            </a:pPr>
            <a:r>
              <a:rPr lang="en-US" sz="1400" b="1">
                <a:solidFill>
                  <a:srgbClr val="000000"/>
                </a:solidFill>
                <a:cs typeface="Times New Roman" pitchFamily="16" charset="0"/>
              </a:rPr>
              <a:t>	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SimSun" charset="-122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8407400" y="6494463"/>
            <a:ext cx="71278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148D600B-FFE3-4608-A432-C9FF97D67D56}" type="slidenum">
              <a:rPr lang="en-US" sz="1000">
                <a:solidFill>
                  <a:srgbClr val="000000"/>
                </a:solidFill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407400" y="6494463"/>
            <a:ext cx="71278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0081DE6-5E53-4D7F-8401-AEA33C362E5E}" type="slidenum">
              <a:rPr lang="en-US" sz="1000">
                <a:solidFill>
                  <a:srgbClr val="000000"/>
                </a:solidFill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5088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04800"/>
            <a:ext cx="7553325" cy="91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152400" y="6545263"/>
            <a:ext cx="88106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900">
                <a:solidFill>
                  <a:srgbClr val="000000"/>
                </a:solidFill>
              </a:defRPr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457200" y="6246813"/>
            <a:ext cx="2106613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018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6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D7C7AE84-1A43-4FD9-A2BD-3E9A05D3CE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8407400" y="6494463"/>
            <a:ext cx="71278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D629FCC5-6B24-4512-9BCE-BB1A8568F8EA}" type="slidenum">
              <a:rPr lang="en-US" sz="1000">
                <a:solidFill>
                  <a:srgbClr val="000000"/>
                </a:solidFill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8407400" y="6494463"/>
            <a:ext cx="71278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77BCAEFD-093A-415B-8355-90347C535ACF}" type="slidenum">
              <a:rPr lang="en-US" sz="1000">
                <a:solidFill>
                  <a:srgbClr val="000000"/>
                </a:solidFill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5088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04800"/>
            <a:ext cx="7553325" cy="91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152400" y="6545263"/>
            <a:ext cx="88106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900">
                <a:solidFill>
                  <a:srgbClr val="000000"/>
                </a:solidFill>
              </a:defRPr>
            </a:lvl1pPr>
          </a:lstStyle>
          <a:p>
            <a:r>
              <a:rPr lang="en-US"/>
              <a:t>Copyright Oracle 2010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297863" y="6397625"/>
            <a:ext cx="8175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fld id="{FB28F65E-2A8E-4E5C-ADE3-FEF1C916EB1A}" type="slidenum">
              <a:rPr lang="en-US" sz="1200">
                <a:solidFill>
                  <a:srgbClr val="000000"/>
                </a:solidFill>
              </a:rPr>
              <a:pPr/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5088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04800"/>
            <a:ext cx="7553325" cy="912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152400" y="6489700"/>
            <a:ext cx="8810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1800">
                <a:solidFill>
                  <a:srgbClr val="000000"/>
                </a:solidFill>
              </a:defRPr>
            </a:lvl1pPr>
          </a:lstStyle>
          <a:p>
            <a:fld id="{58E90454-8F9A-4320-8FD8-287C53102E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57200" y="6246813"/>
            <a:ext cx="210661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018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6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B7511D7D-480C-4FBB-B148-952DE3908B1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8297863" y="6397625"/>
            <a:ext cx="81756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fld id="{A37358B9-4EBC-4235-B9BC-71BED892A023}" type="slidenum">
              <a:rPr lang="en-US" sz="1200">
                <a:solidFill>
                  <a:srgbClr val="000000"/>
                </a:solidFill>
              </a:rPr>
              <a:pPr/>
              <a:t>‹#›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513638" cy="431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04800"/>
            <a:ext cx="7558088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152400" y="6489700"/>
            <a:ext cx="8815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1800">
                <a:solidFill>
                  <a:srgbClr val="000000"/>
                </a:solidFill>
              </a:defRPr>
            </a:lvl1pPr>
          </a:lstStyle>
          <a:p>
            <a:fld id="{CFADABBE-A20B-4DA6-9691-A476B8AF9F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57200" y="6246813"/>
            <a:ext cx="21129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082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6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803D2FEF-3AF2-467A-A422-70E7EDE249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8407400" y="6494463"/>
            <a:ext cx="71278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E9B0BF4-29A9-412E-9316-E3BC890CEEE7}" type="slidenum">
              <a:rPr lang="en-US" sz="1000">
                <a:solidFill>
                  <a:srgbClr val="000000"/>
                </a:solidFill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8407400" y="6494463"/>
            <a:ext cx="712788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BED97CFA-C756-4182-ADE7-A73A4E16FE3F}" type="slidenum">
              <a:rPr lang="en-US" sz="1000">
                <a:solidFill>
                  <a:srgbClr val="000000"/>
                </a:solidFill>
              </a:rPr>
              <a: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‹#›</a:t>
            </a:fld>
            <a:endParaRPr lang="en-US" sz="1000">
              <a:solidFill>
                <a:srgbClr val="000000"/>
              </a:solidFill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515225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04800"/>
            <a:ext cx="7559675" cy="91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152400" y="6545263"/>
            <a:ext cx="88169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 sz="900">
                <a:solidFill>
                  <a:srgbClr val="000000"/>
                </a:solidFill>
              </a:defRPr>
            </a:lvl1pPr>
          </a:lstStyle>
          <a:p>
            <a:r>
              <a:rPr lang="en-US"/>
              <a:t>Copyright Oracle 2010 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457200" y="6246813"/>
            <a:ext cx="2112963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0820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6000"/>
              </a:lnSpc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64085A60-3DBF-44C4-82D7-38D0AA24EC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5" y="3041650"/>
            <a:ext cx="62801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925513" y="1484313"/>
            <a:ext cx="7534275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63513" indent="-163513"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720725" indent="-263525"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As of the Sun acquisition, Oracle has two mainstream JVMs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HotSpot - Versatile, Market share leader, High quality and performance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JRockit - Specialized - Focus on Serviceability, server-side performance and the Oracle stack. Base of value-adds like JRMC, JRRT and JRVE</a:t>
            </a:r>
          </a:p>
          <a:p>
            <a:pPr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Converged JVM Strategy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Merge into one codebase with the best of both worlds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Converged JVM will be open sourced through OpenJDK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Premium JRMC, JRRT and JRVE features will remain closed source</a:t>
            </a:r>
          </a:p>
          <a:p>
            <a:pPr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Oracle committed to continued investment</a:t>
            </a:r>
          </a:p>
          <a:p>
            <a:pPr lvl="1"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The HotSpot and JRockit teams have been merged and started working on the converged JVM.</a:t>
            </a:r>
          </a:p>
          <a:p>
            <a:pPr>
              <a:lnSpc>
                <a:spcPct val="93000"/>
              </a:lnSpc>
              <a:spcBef>
                <a:spcPts val="500"/>
              </a:spcBef>
              <a:buClrTx/>
              <a:buSzTx/>
              <a:buFontTx/>
              <a:buNone/>
            </a:pPr>
            <a:endParaRPr lang="en-US" sz="1500">
              <a:solidFill>
                <a:srgbClr val="000000"/>
              </a:solidFill>
              <a:latin typeface="Arial" charset="0"/>
              <a:ea typeface="SimSun" charset="-122"/>
            </a:endParaRPr>
          </a:p>
          <a:p>
            <a:pPr>
              <a:lnSpc>
                <a:spcPct val="93000"/>
              </a:lnSpc>
              <a:spcBef>
                <a:spcPts val="600"/>
              </a:spcBef>
              <a:buClrTx/>
              <a:buSzTx/>
              <a:buFontTx/>
              <a:buNone/>
            </a:pPr>
            <a:endParaRPr lang="en-US" sz="1900">
              <a:solidFill>
                <a:srgbClr val="000000"/>
              </a:solidFill>
              <a:latin typeface="Arial" charset="0"/>
              <a:ea typeface="SimSun" charset="-122"/>
            </a:endParaRPr>
          </a:p>
          <a:p>
            <a:pPr>
              <a:lnSpc>
                <a:spcPct val="93000"/>
              </a:lnSpc>
              <a:spcBef>
                <a:spcPts val="600"/>
              </a:spcBef>
              <a:buClrTx/>
              <a:buSzTx/>
              <a:buFontTx/>
              <a:buNone/>
            </a:pPr>
            <a:endParaRPr lang="en-US" sz="1900">
              <a:solidFill>
                <a:srgbClr val="000000"/>
              </a:solidFill>
              <a:latin typeface="Arial" charset="0"/>
              <a:ea typeface="SimSun" charset="-122"/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89000" y="541338"/>
            <a:ext cx="75787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JVM Strategy</a:t>
            </a:r>
            <a:b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</a:br>
            <a:r>
              <a:rPr lang="en-US" sz="2600">
                <a:solidFill>
                  <a:srgbClr val="000000"/>
                </a:solidFill>
                <a:latin typeface="Arial" charset="0"/>
                <a:ea typeface="SimSun" charset="-122"/>
              </a:rPr>
              <a:t>HotSpot and JRockit Convergence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175" y="6224588"/>
            <a:ext cx="947738" cy="12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892175" y="284163"/>
            <a:ext cx="7577138" cy="94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JVM Convergence Roadmap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85800" y="1138238"/>
            <a:ext cx="7537450" cy="4926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14325" indent="-314325"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714375" indent="-257175"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14325" algn="l"/>
                <a:tab pos="771525" algn="l"/>
                <a:tab pos="1228725" algn="l"/>
                <a:tab pos="1685925" algn="l"/>
                <a:tab pos="2143125" algn="l"/>
                <a:tab pos="2600325" algn="l"/>
                <a:tab pos="3057525" algn="l"/>
                <a:tab pos="3514725" algn="l"/>
                <a:tab pos="3971925" algn="l"/>
                <a:tab pos="4429125" algn="l"/>
                <a:tab pos="4886325" algn="l"/>
                <a:tab pos="5343525" algn="l"/>
                <a:tab pos="5800725" algn="l"/>
                <a:tab pos="6257925" algn="l"/>
                <a:tab pos="6715125" algn="l"/>
                <a:tab pos="7172325" algn="l"/>
                <a:tab pos="7629525" algn="l"/>
                <a:tab pos="8086725" algn="l"/>
                <a:tab pos="8543925" algn="l"/>
                <a:tab pos="9001125" algn="l"/>
                <a:tab pos="94583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Converged JVM 2011 (JDK7 or later)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Enhanced management agent (from JRockit)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Enhanced JVM MBean(s) (from JRockit)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Improved startup time</a:t>
            </a:r>
          </a:p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Converged JVM 2012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Extensible Permgen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Improved JVM logging (from JRockit)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Native memory usage tracking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Enhanced runtime JVM controls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“All” performance enhancements from JRockit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Further startup time improvements</a:t>
            </a:r>
          </a:p>
          <a:p>
            <a:pPr lvl="1"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…and much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998538" y="1354138"/>
            <a:ext cx="7534275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What do you think about the proposed JDK 7/8 division?</a:t>
            </a:r>
          </a:p>
          <a:p>
            <a:pPr>
              <a:lnSpc>
                <a:spcPct val="93000"/>
              </a:lnSpc>
              <a:spcBef>
                <a:spcPts val="600"/>
              </a:spcBef>
            </a:pPr>
            <a:endParaRPr lang="en-US">
              <a:solidFill>
                <a:srgbClr val="000000"/>
              </a:solidFill>
              <a:latin typeface="Arial" charset="0"/>
              <a:ea typeface="SimSun" charset="-122"/>
            </a:endParaRPr>
          </a:p>
          <a:p>
            <a:pPr>
              <a:lnSpc>
                <a:spcPct val="93000"/>
              </a:lnSpc>
              <a:spcBef>
                <a:spcPts val="60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What do you think about the proposed JVM convergence plan?</a:t>
            </a:r>
          </a:p>
          <a:p>
            <a:pPr>
              <a:lnSpc>
                <a:spcPct val="93000"/>
              </a:lnSpc>
              <a:spcBef>
                <a:spcPts val="600"/>
              </a:spcBef>
            </a:pPr>
            <a:endParaRPr lang="en-US">
              <a:solidFill>
                <a:srgbClr val="000000"/>
              </a:solidFill>
              <a:latin typeface="Arial" charset="0"/>
              <a:ea typeface="SimSun" charset="-122"/>
            </a:endParaRPr>
          </a:p>
          <a:p>
            <a:pPr>
              <a:lnSpc>
                <a:spcPct val="93000"/>
              </a:lnSpc>
              <a:spcBef>
                <a:spcPts val="60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How should we collect and prioritize feature requests from the community? Highest #votes? Merit?</a:t>
            </a:r>
          </a:p>
          <a:p>
            <a:pPr>
              <a:lnSpc>
                <a:spcPct val="93000"/>
              </a:lnSpc>
              <a:spcBef>
                <a:spcPts val="600"/>
              </a:spcBef>
            </a:pPr>
            <a:endParaRPr lang="en-US">
              <a:solidFill>
                <a:srgbClr val="000000"/>
              </a:solidFill>
              <a:latin typeface="Arial" charset="0"/>
              <a:ea typeface="SimSun" charset="-122"/>
            </a:endParaRPr>
          </a:p>
          <a:p>
            <a:pPr>
              <a:lnSpc>
                <a:spcPct val="93000"/>
              </a:lnSpc>
              <a:spcBef>
                <a:spcPts val="600"/>
              </a:spcBef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We want to make our priorities and progress transparent. How should we do that?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889000" y="541338"/>
            <a:ext cx="75787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Feedback Welcome</a:t>
            </a:r>
            <a:b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</a:br>
            <a:endParaRPr lang="en-US" sz="3200" b="1">
              <a:solidFill>
                <a:srgbClr val="000000"/>
              </a:solidFill>
              <a:latin typeface="Arial" charset="0"/>
              <a:ea typeface="SimSun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889000" y="188913"/>
            <a:ext cx="75819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Q &amp; A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AU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575" y="3041650"/>
            <a:ext cx="62801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38200" y="1524000"/>
            <a:ext cx="7315200" cy="33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The following is intended to outline our general product direction. It is intended for informational purposes only, and may not be incorporated into any contract. It is not a commitment to deliver any material, code, or functionality, and should not be relied upon in making purchasing decisions.</a:t>
            </a:r>
            <a:br>
              <a:rPr lang="en-US">
                <a:solidFill>
                  <a:srgbClr val="000000"/>
                </a:solidFill>
                <a:latin typeface="Arial" charset="0"/>
                <a:cs typeface="Times New Roman" pitchFamily="16" charset="0"/>
              </a:rPr>
            </a:br>
            <a:r>
              <a:rPr lang="en-US">
                <a:solidFill>
                  <a:srgbClr val="000000"/>
                </a:solidFill>
                <a:latin typeface="Arial" charset="0"/>
                <a:cs typeface="Times New Roman" pitchFamily="16" charset="0"/>
              </a:rPr>
              <a:t>The development, release, and timing of any features or functionality described for Oracle’s products remains at the sole discretion of Oracle.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889000" y="188913"/>
            <a:ext cx="75819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Standard Disclaimer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825500" y="4881563"/>
            <a:ext cx="7772400" cy="128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r>
              <a:rPr lang="en-US" b="1">
                <a:solidFill>
                  <a:srgbClr val="000000"/>
                </a:solidFill>
                <a:latin typeface="Arial" charset="0"/>
              </a:rPr>
              <a:t>Java SE Update</a:t>
            </a:r>
            <a:r>
              <a:rPr lang="en-US" sz="1800" b="1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1800" b="1">
                <a:solidFill>
                  <a:srgbClr val="000000"/>
                </a:solidFill>
                <a:latin typeface="Arial" charset="0"/>
              </a:rPr>
            </a:br>
            <a:r>
              <a:rPr lang="en-US" sz="1800" b="1">
                <a:solidFill>
                  <a:srgbClr val="000000"/>
                </a:solidFill>
                <a:latin typeface="Arial" charset="0"/>
              </a:rPr>
              <a:t>Adam Messinger</a:t>
            </a:r>
            <a:br>
              <a:rPr lang="en-US" sz="1800" b="1">
                <a:solidFill>
                  <a:srgbClr val="000000"/>
                </a:solidFill>
                <a:latin typeface="Arial" charset="0"/>
              </a:rPr>
            </a:br>
            <a:r>
              <a:rPr lang="en-US" sz="1800" b="1">
                <a:solidFill>
                  <a:srgbClr val="000000"/>
                </a:solidFill>
                <a:latin typeface="Arial" charset="0"/>
              </a:rPr>
              <a:t>VP Engineering</a:t>
            </a:r>
            <a:br>
              <a:rPr lang="en-US" sz="1800" b="1">
                <a:solidFill>
                  <a:srgbClr val="000000"/>
                </a:solidFill>
                <a:latin typeface="Arial" charset="0"/>
              </a:rPr>
            </a:br>
            <a:r>
              <a:rPr lang="en-US" sz="1800" b="1">
                <a:solidFill>
                  <a:srgbClr val="000000"/>
                </a:solidFill>
                <a:latin typeface="Arial" charset="0"/>
              </a:rPr>
              <a:t>Java Platform Group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912813"/>
            <a:ext cx="2828925" cy="282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14400"/>
            <a:ext cx="28194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889000" y="541338"/>
            <a:ext cx="7581900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Java SE Agenda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00113" y="1839913"/>
            <a:ext cx="7537450" cy="243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240" rIns="0" bIns="0"/>
          <a:lstStyle>
            <a:lvl1pPr marL="200025" indent="-200025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and Java SE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OpenJDK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JDK and JVM roadmap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Community Participation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889000" y="541338"/>
            <a:ext cx="7581900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Oracle JDK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95363" y="1125538"/>
            <a:ext cx="7537450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240" rIns="0" bIns="0"/>
          <a:lstStyle>
            <a:lvl1pPr marL="200025" indent="-200025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1460500" indent="-546100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 marL="2286000" indent="-455613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 marL="3200400" indent="-455613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JDK and JRE continue as free downloads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Based on OpenJDK with additional components</a:t>
            </a:r>
          </a:p>
          <a:p>
            <a:pPr lvl="2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3</a:t>
            </a:r>
            <a:r>
              <a:rPr lang="en-US" sz="2000" baseline="33000">
                <a:solidFill>
                  <a:srgbClr val="000000"/>
                </a:solidFill>
                <a:latin typeface="Arial" charset="0"/>
                <a:ea typeface="SimSun" charset="-122"/>
              </a:rPr>
              <a:t>rd</a:t>
            </a: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 party code that was replaced in OpenJDK</a:t>
            </a:r>
          </a:p>
          <a:p>
            <a:pPr lvl="2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Further components from Oracle</a:t>
            </a:r>
          </a:p>
          <a:p>
            <a:pPr lvl="3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Example: Java browser plugin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Licensed under Binary Code License</a:t>
            </a:r>
          </a:p>
          <a:p>
            <a:pPr lvl="2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Gratis, but not open source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plans to continue to provide enterprise grade support for a fee (à la Java for Business)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will continue to provide Oracle JDK and JRE to source licensees (commercial and non-commercial)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889000" y="541338"/>
            <a:ext cx="7581900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OpenJDK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922338" y="1341438"/>
            <a:ext cx="7537450" cy="445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240" rIns="0" bIns="0"/>
          <a:lstStyle>
            <a:lvl1pPr marL="200025" indent="-200025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1460500" indent="-546100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remains committed to OpenJDK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the best open source Java implementation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Oracle JDK is built on OpenJDK source code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Oracle will continue to improve OpenJDK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continues to welcome external contributors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Companies, researchers, individuals, and more!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plans JDK 7 &amp; JDK 8 based on OpenJDK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Planned for 2011 and 2012, respectively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plans to continue to provide OpenJDK 6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In collaboration with the OpenJDK Community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With Java SE 6 TCK access under OCTLA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D0000"/>
              </a:buClr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Oracle has no plans to change licensing of OpenJDK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889000" y="541338"/>
            <a:ext cx="7581900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Proposed JDK 7 Features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922338" y="1125538"/>
            <a:ext cx="7537450" cy="445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240" rIns="0" bIns="0"/>
          <a:lstStyle>
            <a:lvl1pPr marL="200025" indent="-200025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1460500" indent="-546100"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200025" algn="l"/>
                <a:tab pos="657225" algn="l"/>
                <a:tab pos="1114425" algn="l"/>
                <a:tab pos="1571625" algn="l"/>
                <a:tab pos="2028825" algn="l"/>
                <a:tab pos="2486025" algn="l"/>
                <a:tab pos="2943225" algn="l"/>
                <a:tab pos="3400425" algn="l"/>
                <a:tab pos="3857625" algn="l"/>
                <a:tab pos="4314825" algn="l"/>
                <a:tab pos="4772025" algn="l"/>
                <a:tab pos="5229225" algn="l"/>
                <a:tab pos="5686425" algn="l"/>
                <a:tab pos="6143625" algn="l"/>
                <a:tab pos="6600825" algn="l"/>
                <a:tab pos="7058025" algn="l"/>
                <a:tab pos="7515225" algn="l"/>
                <a:tab pos="7972425" algn="l"/>
                <a:tab pos="8429625" algn="l"/>
                <a:tab pos="8886825" algn="l"/>
                <a:tab pos="934402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InvokeDynamic byte code + supporting features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Multi-lang support, Rhino performance work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Concurrency and Collections APIs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Improved multi-threaded Java code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Small Language Enhancements (Project ”Coin”)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Some parts to be pulled into JDK 7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SDP and SCTP Support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Telco/Financial/HPC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New I/O APIs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Filesystem, async I/O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Improved performance, interoperability with OSes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  <a:ea typeface="SimSun" charset="-122"/>
              </a:rPr>
              <a:t>JVM Improvements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–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Performance and serviceability (from JRockit)</a:t>
            </a:r>
          </a:p>
        </p:txBody>
      </p:sp>
    </p:spTree>
  </p:cSld>
  <p:clrMapOvr>
    <a:masterClrMapping/>
  </p:clrMapOvr>
  <p:transition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889000" y="333375"/>
            <a:ext cx="7578725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sv-SE" sz="3200" b="1">
                <a:solidFill>
                  <a:srgbClr val="000000"/>
                </a:solidFill>
                <a:latin typeface="Arial" charset="0"/>
                <a:ea typeface="SimSun" charset="-122"/>
              </a:rPr>
              <a:t>Proposed JDK 8 Major Features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00113" y="981075"/>
            <a:ext cx="753745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63513" indent="-163513"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720725" indent="-263525"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63513" algn="l"/>
                <a:tab pos="620713" algn="l"/>
                <a:tab pos="1077913" algn="l"/>
                <a:tab pos="1535113" algn="l"/>
                <a:tab pos="1992313" algn="l"/>
                <a:tab pos="2449513" algn="l"/>
                <a:tab pos="2906713" algn="l"/>
                <a:tab pos="3363913" algn="l"/>
                <a:tab pos="3821113" algn="l"/>
                <a:tab pos="4278313" algn="l"/>
                <a:tab pos="4735513" algn="l"/>
                <a:tab pos="5192713" algn="l"/>
                <a:tab pos="5649913" algn="l"/>
                <a:tab pos="6107113" algn="l"/>
                <a:tab pos="6564313" algn="l"/>
                <a:tab pos="7021513" algn="l"/>
                <a:tab pos="7478713" algn="l"/>
                <a:tab pos="7935913" algn="l"/>
                <a:tab pos="8393113" algn="l"/>
                <a:tab pos="8850313" algn="l"/>
                <a:tab pos="9307513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Lambda Expressions (”Closures”)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Multi-Core, Developer Productivity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Enables parallelization of library and user code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Small Language Enhancements (Project ”Coin”)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Developer Productivity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Enables cleaner, more concise Java code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Annotations enhancements for Java EE etc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(Anything not going into JDK 7)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Modules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Focus on Java SE developers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Support required Java EE container features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Coarse-grained Java API modularity </a:t>
            </a: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–</a:t>
            </a: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 reduce download size</a:t>
            </a:r>
          </a:p>
          <a:p>
            <a:pPr>
              <a:lnSpc>
                <a:spcPct val="93000"/>
              </a:lnSpc>
              <a:spcBef>
                <a:spcPts val="6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JVM Improvements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Clr>
                <a:srgbClr val="FF0000"/>
              </a:buClr>
              <a:buFont typeface="Times New Roman" pitchFamily="16" charset="0"/>
              <a:buChar char="•"/>
            </a:pPr>
            <a:r>
              <a:rPr lang="sv-SE" sz="2000">
                <a:solidFill>
                  <a:srgbClr val="000000"/>
                </a:solidFill>
                <a:latin typeface="Arial" charset="0"/>
                <a:ea typeface="SimSun" charset="-122"/>
              </a:rPr>
              <a:t>Start-up time and ergonomics improvements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889000" y="541338"/>
            <a:ext cx="7577138" cy="96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  <a:t>Java SE Futures (Ideas)</a:t>
            </a:r>
            <a:br>
              <a:rPr lang="en-US" sz="3200" b="1">
                <a:solidFill>
                  <a:srgbClr val="000000"/>
                </a:solidFill>
                <a:latin typeface="Arial" charset="0"/>
                <a:ea typeface="SimSun" charset="-122"/>
              </a:rPr>
            </a:br>
            <a:endParaRPr lang="en-US" sz="3200" b="1">
              <a:solidFill>
                <a:srgbClr val="000000"/>
              </a:solidFill>
              <a:latin typeface="Arial" charset="0"/>
              <a:ea typeface="SimSun" charset="-122"/>
            </a:endParaRP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84238" y="1039813"/>
            <a:ext cx="7532687" cy="523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1240" rIns="0" bIns="0"/>
          <a:lstStyle>
            <a:lvl1pPr marL="320675" indent="-320675"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1pPr>
            <a:lvl2pPr marL="720725" indent="-263525"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20675" algn="l"/>
                <a:tab pos="777875" algn="l"/>
                <a:tab pos="1235075" algn="l"/>
                <a:tab pos="1692275" algn="l"/>
                <a:tab pos="2149475" algn="l"/>
                <a:tab pos="2606675" algn="l"/>
                <a:tab pos="3063875" algn="l"/>
                <a:tab pos="3521075" algn="l"/>
                <a:tab pos="3978275" algn="l"/>
                <a:tab pos="4435475" algn="l"/>
                <a:tab pos="4892675" algn="l"/>
                <a:tab pos="5349875" algn="l"/>
                <a:tab pos="5807075" algn="l"/>
                <a:tab pos="6264275" algn="l"/>
                <a:tab pos="6721475" algn="l"/>
                <a:tab pos="7178675" algn="l"/>
                <a:tab pos="7635875" algn="l"/>
                <a:tab pos="8093075" algn="l"/>
                <a:tab pos="8550275" algn="l"/>
                <a:tab pos="9007475" algn="l"/>
                <a:tab pos="9464675" algn="l"/>
              </a:tabLst>
              <a:defRPr sz="2400">
                <a:solidFill>
                  <a:srgbClr val="FFFFFF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Fully modularize JDK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Allows subsetting for different target deployments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Examples: Embedded, Headless, Light-weight Client</a:t>
            </a:r>
          </a:p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Better integration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Hardware devices, OSes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Candidates: Location, Payment APIs</a:t>
            </a:r>
          </a:p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Interoperability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With native, non-Java languages</a:t>
            </a:r>
          </a:p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Multi-core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Parallelized APIs for bulk data processing etc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Improved development, diagnostic and profiling tools</a:t>
            </a:r>
          </a:p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Hardware trends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Leverage HW profiling in SPARC, upcoming Intel chips</a:t>
            </a:r>
          </a:p>
          <a:p>
            <a:pPr>
              <a:lnSpc>
                <a:spcPct val="93000"/>
              </a:lnSpc>
              <a:spcBef>
                <a:spcPts val="600"/>
              </a:spcBef>
              <a:buFont typeface="Times New Roman" pitchFamily="16" charset="0"/>
              <a:buChar char="•"/>
            </a:pPr>
            <a:r>
              <a:rPr lang="en-US" sz="2000">
                <a:solidFill>
                  <a:srgbClr val="000000"/>
                </a:solidFill>
                <a:latin typeface="Arial" charset="0"/>
                <a:ea typeface="SimSun" charset="-122"/>
              </a:rPr>
              <a:t>Data bindings</a:t>
            </a:r>
          </a:p>
          <a:p>
            <a:pPr lvl="1">
              <a:lnSpc>
                <a:spcPct val="93000"/>
              </a:lnSpc>
              <a:spcBef>
                <a:spcPts val="500"/>
              </a:spcBef>
              <a:buFont typeface="Times New Roman" pitchFamily="16" charset="0"/>
              <a:buChar char="–"/>
            </a:pPr>
            <a:r>
              <a:rPr lang="en-US" sz="1800">
                <a:solidFill>
                  <a:srgbClr val="000000"/>
                </a:solidFill>
                <a:latin typeface="Arial" charset="0"/>
                <a:ea typeface="SimSun" charset="-122"/>
              </a:rPr>
              <a:t>Simpler, more consistent access over different data sources such as databases, caches and XML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6865</TotalTime>
  <Words>732</Words>
  <Application>Microsoft Office PowerPoint</Application>
  <PresentationFormat>On-screen Show (4:3)</PresentationFormat>
  <Paragraphs>141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Times New Roman</vt:lpstr>
      <vt:lpstr>Arial</vt:lpstr>
      <vt:lpstr>SimSun</vt:lpstr>
      <vt:lpstr>ＭＳ Ｐゴシック</vt:lpstr>
      <vt:lpstr>Calibri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jharrop</dc:creator>
  <dc:description>This presentation contains information proprietary to Oracle Corporation</dc:description>
  <cp:lastModifiedBy>jharrop</cp:lastModifiedBy>
  <cp:revision>1449</cp:revision>
  <cp:lastPrinted>2007-02-09T18:34:32Z</cp:lastPrinted>
  <dcterms:created xsi:type="dcterms:W3CDTF">2010-09-14T17:10:16Z</dcterms:created>
  <dcterms:modified xsi:type="dcterms:W3CDTF">2012-09-18T10:46:28Z</dcterms:modified>
</cp:coreProperties>
</file>