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</p:sldMasterIdLst>
  <p:notesMasterIdLst>
    <p:notesMasterId r:id="rId26"/>
  </p:notesMasterIdLst>
  <p:handoutMasterIdLst>
    <p:handoutMasterId r:id="rId27"/>
  </p:handoutMasterIdLst>
  <p:sldIdLst>
    <p:sldId id="3312" r:id="rId2"/>
    <p:sldId id="3438" r:id="rId3"/>
    <p:sldId id="3385" r:id="rId4"/>
    <p:sldId id="3462" r:id="rId5"/>
    <p:sldId id="3461" r:id="rId6"/>
    <p:sldId id="3443" r:id="rId7"/>
    <p:sldId id="3444" r:id="rId8"/>
    <p:sldId id="3445" r:id="rId9"/>
    <p:sldId id="3446" r:id="rId10"/>
    <p:sldId id="3447" r:id="rId11"/>
    <p:sldId id="3448" r:id="rId12"/>
    <p:sldId id="3449" r:id="rId13"/>
    <p:sldId id="3450" r:id="rId14"/>
    <p:sldId id="3451" r:id="rId15"/>
    <p:sldId id="3452" r:id="rId16"/>
    <p:sldId id="3453" r:id="rId17"/>
    <p:sldId id="3454" r:id="rId18"/>
    <p:sldId id="3455" r:id="rId19"/>
    <p:sldId id="3456" r:id="rId20"/>
    <p:sldId id="3457" r:id="rId21"/>
    <p:sldId id="3458" r:id="rId22"/>
    <p:sldId id="3459" r:id="rId23"/>
    <p:sldId id="3460" r:id="rId24"/>
    <p:sldId id="3346" r:id="rId25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Times New Roman" pitchFamily="16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Times New Roman" pitchFamily="16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Times New Roman" pitchFamily="16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Times New Roman" pitchFamily="16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Times New Roman" pitchFamily="16" charset="0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Times New Roman" pitchFamily="16" charset="0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Times New Roman" pitchFamily="16" charset="0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Times New Roman" pitchFamily="16" charset="0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Times New Roman" pitchFamily="16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99FF"/>
    <a:srgbClr val="66CCFF"/>
    <a:srgbClr val="6600CC"/>
    <a:srgbClr val="33CC33"/>
    <a:srgbClr val="D60093"/>
    <a:srgbClr val="FF505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605" autoAdjust="0"/>
    <p:restoredTop sz="67961" autoAdjust="0"/>
  </p:normalViewPr>
  <p:slideViewPr>
    <p:cSldViewPr>
      <p:cViewPr>
        <p:scale>
          <a:sx n="98" d="100"/>
          <a:sy n="98" d="100"/>
        </p:scale>
        <p:origin x="-1380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312"/>
    </p:cViewPr>
  </p:sorterViewPr>
  <p:notesViewPr>
    <p:cSldViewPr>
      <p:cViewPr>
        <p:scale>
          <a:sx n="100" d="100"/>
          <a:sy n="100" d="100"/>
        </p:scale>
        <p:origin x="-816" y="-72"/>
      </p:cViewPr>
      <p:guideLst>
        <p:guide orient="horz" pos="2928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-1588" y="8828088"/>
            <a:ext cx="2973388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963613">
              <a:defRPr sz="1000" i="1"/>
            </a:lvl1pPr>
          </a:lstStyle>
          <a:p>
            <a:r>
              <a:rPr lang="en-US"/>
              <a:t>Oracle Corporation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8088"/>
            <a:ext cx="2973387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963613">
              <a:defRPr sz="1000" i="1"/>
            </a:lvl1pPr>
          </a:lstStyle>
          <a:p>
            <a:fld id="{DF3E5562-BEFA-4619-9B71-EA1B281207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800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1588" y="-3175"/>
            <a:ext cx="2973388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963613">
              <a:defRPr sz="1000" i="1">
                <a:latin typeface="Times New Roman" pitchFamily="16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-3175"/>
            <a:ext cx="2973387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963613">
              <a:defRPr sz="1000" i="1">
                <a:latin typeface="Times New Roman" pitchFamily="16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1588" y="8828088"/>
            <a:ext cx="2973388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963613">
              <a:defRPr sz="1000" i="1">
                <a:latin typeface="Times New Roman" pitchFamily="16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8088"/>
            <a:ext cx="2973387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963613">
              <a:defRPr sz="1000" i="1">
                <a:latin typeface="Times New Roman" pitchFamily="16" charset="0"/>
              </a:defRPr>
            </a:lvl1pPr>
          </a:lstStyle>
          <a:p>
            <a:fld id="{3F13E6F2-7644-4D62-B750-769A6261A8F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044825" y="8851900"/>
            <a:ext cx="763588" cy="26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9213" rIns="90488" bIns="49213">
            <a:spAutoFit/>
          </a:bodyPr>
          <a:lstStyle/>
          <a:p>
            <a:pPr algn="ctr" defTabSz="944563">
              <a:lnSpc>
                <a:spcPct val="90000"/>
              </a:lnSpc>
            </a:pPr>
            <a:r>
              <a:rPr lang="en-US" sz="1200"/>
              <a:t>Page </a:t>
            </a:r>
            <a:fld id="{C52852B7-EE31-47C1-89A2-F2E1582D45FE}" type="slidenum">
              <a:rPr lang="en-US" sz="1200"/>
              <a:pPr algn="ctr" defTabSz="944563">
                <a:lnSpc>
                  <a:spcPct val="90000"/>
                </a:lnSpc>
              </a:pPr>
              <a:t>‹#›</a:t>
            </a:fld>
            <a:endParaRPr lang="en-US" sz="1200"/>
          </a:p>
        </p:txBody>
      </p:sp>
      <p:sp>
        <p:nvSpPr>
          <p:cNvPr id="2055" name="Rectangle 7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14425" y="708025"/>
            <a:ext cx="4625975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5988" y="4413250"/>
            <a:ext cx="5024437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250" tIns="50800" rIns="9525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135039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001713" rtl="0" fontAlgn="base">
      <a:lnSpc>
        <a:spcPct val="87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Times New Roman" pitchFamily="16" charset="0"/>
      </a:defRPr>
    </a:lvl1pPr>
    <a:lvl2pPr marL="477838" algn="l" defTabSz="1001713" rtl="0" fontAlgn="base">
      <a:lnSpc>
        <a:spcPct val="87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Times New Roman" pitchFamily="16" charset="0"/>
      </a:defRPr>
    </a:lvl2pPr>
    <a:lvl3pPr marL="960438" algn="l" defTabSz="1001713" rtl="0" fontAlgn="base">
      <a:lnSpc>
        <a:spcPct val="87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Times New Roman" pitchFamily="16" charset="0"/>
      </a:defRPr>
    </a:lvl3pPr>
    <a:lvl4pPr marL="1433513" algn="l" defTabSz="1001713" rtl="0" fontAlgn="base">
      <a:lnSpc>
        <a:spcPct val="87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Times New Roman" pitchFamily="16" charset="0"/>
      </a:defRPr>
    </a:lvl4pPr>
    <a:lvl5pPr marL="1911350" algn="l" defTabSz="1001713" rtl="0" fontAlgn="base">
      <a:lnSpc>
        <a:spcPct val="87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Times New Roman" pitchFamily="16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7613" cy="4183062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12838" y="704850"/>
            <a:ext cx="4633912" cy="3475038"/>
          </a:xfrm>
          <a:ln/>
        </p:spPr>
      </p:sp>
      <p:sp>
        <p:nvSpPr>
          <p:cNvPr id="564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3250"/>
            <a:ext cx="5027613" cy="4183063"/>
          </a:xfrm>
        </p:spPr>
        <p:txBody>
          <a:bodyPr lIns="89730" tIns="44865" rIns="89730" bIns="44865"/>
          <a:lstStyle/>
          <a:p>
            <a:r>
              <a:rPr lang="en-US"/>
              <a:t>Infomentis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27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08075" y="698500"/>
            <a:ext cx="4643438" cy="3482975"/>
          </a:xfrm>
          <a:ln/>
        </p:spPr>
      </p:sp>
      <p:sp>
        <p:nvSpPr>
          <p:cNvPr id="566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9200" cy="41846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08075" y="698500"/>
            <a:ext cx="4643438" cy="3482975"/>
          </a:xfrm>
          <a:ln/>
        </p:spPr>
      </p:sp>
      <p:sp>
        <p:nvSpPr>
          <p:cNvPr id="568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9200" cy="41846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39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08075" y="698500"/>
            <a:ext cx="4643438" cy="3482975"/>
          </a:xfrm>
          <a:ln cap="flat"/>
        </p:spPr>
      </p:sp>
      <p:sp>
        <p:nvSpPr>
          <p:cNvPr id="571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9200" cy="4184650"/>
          </a:xfrm>
          <a:ln/>
        </p:spPr>
        <p:txBody>
          <a:bodyPr lIns="93663" tIns="47625" rIns="93663" bIns="47625"/>
          <a:lstStyle/>
          <a:p>
            <a:pPr defTabSz="950913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08075" y="698500"/>
            <a:ext cx="4643438" cy="3482975"/>
          </a:xfrm>
          <a:ln cap="flat"/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9200" cy="4184650"/>
          </a:xfrm>
          <a:ln/>
        </p:spPr>
        <p:txBody>
          <a:bodyPr lIns="92127" tIns="45283" rIns="92127" bIns="45283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08075" y="698500"/>
            <a:ext cx="4643438" cy="3482975"/>
          </a:xfrm>
          <a:ln cap="flat"/>
        </p:spPr>
      </p:sp>
      <p:sp>
        <p:nvSpPr>
          <p:cNvPr id="575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9200" cy="4184650"/>
          </a:xfrm>
          <a:ln/>
        </p:spPr>
        <p:txBody>
          <a:bodyPr lIns="92127" tIns="45283" rIns="92127" bIns="45283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53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04900" y="696913"/>
            <a:ext cx="4649788" cy="3487737"/>
          </a:xfrm>
          <a:ln/>
        </p:spPr>
      </p:sp>
      <p:sp>
        <p:nvSpPr>
          <p:cNvPr id="577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</p:spPr>
        <p:txBody>
          <a:bodyPr/>
          <a:lstStyle/>
          <a:p>
            <a:endParaRPr lang="en-US" sz="1000"/>
          </a:p>
          <a:p>
            <a:endParaRPr lang="en-US" sz="1000"/>
          </a:p>
          <a:p>
            <a:endParaRPr lang="en-US" sz="1000"/>
          </a:p>
          <a:p>
            <a:endParaRPr lang="en-US" sz="10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12838" y="703263"/>
            <a:ext cx="4633912" cy="3475037"/>
          </a:xfrm>
          <a:ln cap="flat"/>
        </p:spPr>
      </p:sp>
      <p:sp>
        <p:nvSpPr>
          <p:cNvPr id="579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413250"/>
            <a:ext cx="5024437" cy="4186238"/>
          </a:xfrm>
          <a:ln/>
        </p:spPr>
        <p:txBody>
          <a:bodyPr lIns="93605" tIns="46803" rIns="93605" bIns="46803"/>
          <a:lstStyle/>
          <a:p>
            <a:pPr defTabSz="971550"/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/>
        </p:spPr>
      </p:sp>
      <p:sp>
        <p:nvSpPr>
          <p:cNvPr id="362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7613" cy="4183062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31888" y="717550"/>
            <a:ext cx="4594225" cy="3446463"/>
          </a:xfrm>
          <a:ln cap="flat"/>
        </p:spPr>
      </p:sp>
      <p:sp>
        <p:nvSpPr>
          <p:cNvPr id="549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1413" y="4835525"/>
            <a:ext cx="4695825" cy="4154488"/>
          </a:xfrm>
          <a:solidFill>
            <a:schemeClr val="bg1"/>
          </a:solidFill>
          <a:ln w="12700" cap="flat">
            <a:solidFill>
              <a:schemeClr val="tx1"/>
            </a:solidFill>
            <a:miter lim="800000"/>
            <a:headEnd/>
            <a:tailEnd/>
          </a:ln>
        </p:spPr>
        <p:txBody>
          <a:bodyPr lIns="95131" tIns="48371" rIns="95131" bIns="48371"/>
          <a:lstStyle/>
          <a:p>
            <a:pPr defTabSz="936625"/>
            <a:endParaRPr lang="es-CO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93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08075" y="698500"/>
            <a:ext cx="4643438" cy="3482975"/>
          </a:xfrm>
          <a:ln/>
        </p:spPr>
      </p:sp>
      <p:sp>
        <p:nvSpPr>
          <p:cNvPr id="551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9200" cy="41846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98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08075" y="698500"/>
            <a:ext cx="4643438" cy="3482975"/>
          </a:xfrm>
          <a:ln cap="flat"/>
        </p:spPr>
      </p:sp>
      <p:sp>
        <p:nvSpPr>
          <p:cNvPr id="553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9200" cy="4184650"/>
          </a:xfrm>
          <a:ln/>
        </p:spPr>
        <p:txBody>
          <a:bodyPr lIns="93655" tIns="46033" rIns="93655" bIns="46033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658938" y="315913"/>
            <a:ext cx="3392487" cy="2544762"/>
          </a:xfrm>
          <a:ln cap="flat"/>
        </p:spPr>
      </p:sp>
      <p:sp>
        <p:nvSpPr>
          <p:cNvPr id="556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21013"/>
            <a:ext cx="6429375" cy="5908675"/>
          </a:xfrm>
          <a:ln/>
        </p:spPr>
        <p:txBody>
          <a:bodyPr lIns="95225" tIns="50787" rIns="95225" bIns="50787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08075" y="698500"/>
            <a:ext cx="4643438" cy="3482975"/>
          </a:xfrm>
          <a:ln/>
        </p:spPr>
      </p:sp>
      <p:sp>
        <p:nvSpPr>
          <p:cNvPr id="558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9200" cy="41846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08075" y="698500"/>
            <a:ext cx="4643438" cy="3482975"/>
          </a:xfrm>
          <a:ln/>
        </p:spPr>
      </p:sp>
      <p:sp>
        <p:nvSpPr>
          <p:cNvPr id="560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4838"/>
            <a:ext cx="5029200" cy="41846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8" name="Rectangle 1026"/>
          <p:cNvSpPr>
            <a:spLocks noChangeArrowheads="1" noTextEdit="1"/>
          </p:cNvSpPr>
          <p:nvPr>
            <p:ph type="sldImg"/>
          </p:nvPr>
        </p:nvSpPr>
        <p:spPr>
          <a:xfrm>
            <a:off x="1112838" y="703263"/>
            <a:ext cx="4633912" cy="3475037"/>
          </a:xfrm>
          <a:ln/>
        </p:spPr>
      </p:sp>
      <p:sp>
        <p:nvSpPr>
          <p:cNvPr id="56217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12813" y="4413250"/>
            <a:ext cx="5030787" cy="4186238"/>
          </a:xfrm>
        </p:spPr>
        <p:txBody>
          <a:bodyPr lIns="89730" tIns="44865" rIns="89730" bIns="44865"/>
          <a:lstStyle/>
          <a:p>
            <a:pPr lvl="1"/>
            <a:r>
              <a:rPr lang="en-US" b="1"/>
              <a:t>Area of strength for Oracle in an Industry</a:t>
            </a:r>
            <a:br>
              <a:rPr lang="en-US" b="1"/>
            </a:br>
            <a:r>
              <a:rPr lang="en-US" b="1"/>
              <a:t> (current or upcoming)</a:t>
            </a:r>
          </a:p>
          <a:p>
            <a:pPr lvl="1"/>
            <a:endParaRPr lang="en-US" b="1"/>
          </a:p>
          <a:p>
            <a:pPr lvl="1"/>
            <a:r>
              <a:rPr lang="en-US" b="1"/>
              <a:t>Defined customer need &amp; market opportunity</a:t>
            </a:r>
          </a:p>
          <a:p>
            <a:pPr lvl="1"/>
            <a:endParaRPr lang="en-US" b="1"/>
          </a:p>
          <a:p>
            <a:pPr lvl="1"/>
            <a:r>
              <a:rPr lang="en-US" b="1"/>
              <a:t>Target customers</a:t>
            </a:r>
          </a:p>
          <a:p>
            <a:pPr lvl="1"/>
            <a:endParaRPr lang="en-US" b="1"/>
          </a:p>
          <a:p>
            <a:pPr lvl="1"/>
            <a:r>
              <a:rPr lang="en-US" b="1"/>
              <a:t>Well defined product and service offering </a:t>
            </a:r>
          </a:p>
          <a:p>
            <a:pPr lvl="1"/>
            <a:endParaRPr lang="en-US" b="1"/>
          </a:p>
          <a:p>
            <a:pPr lvl="1"/>
            <a:r>
              <a:rPr lang="en-US" b="1"/>
              <a:t>Supported by programmatic campaigns</a:t>
            </a:r>
          </a:p>
          <a:p>
            <a:endParaRPr lang="en-US" sz="1000" b="1"/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102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47139" name="Rectangle 1027"/>
          <p:cNvSpPr>
            <a:spLocks noGrp="1" noChangeArrowheads="1"/>
          </p:cNvSpPr>
          <p:nvPr>
            <p:ph type="ctrTitle"/>
          </p:nvPr>
        </p:nvSpPr>
        <p:spPr>
          <a:xfrm>
            <a:off x="685800" y="27432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47140" name="Rectangle 1028"/>
          <p:cNvSpPr>
            <a:spLocks noChangeArrowheads="1"/>
          </p:cNvSpPr>
          <p:nvPr/>
        </p:nvSpPr>
        <p:spPr bwMode="auto">
          <a:xfrm>
            <a:off x="0" y="6172200"/>
            <a:ext cx="914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347141" name="Picture 1029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2200"/>
            <a:ext cx="9194800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7143" name="Picture 1031" descr="Oracle PartnerNetwork ISV Forum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698500"/>
            <a:ext cx="2819400" cy="189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47403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6050" y="301625"/>
            <a:ext cx="1962150" cy="5527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1625"/>
            <a:ext cx="5734050" cy="5527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65097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188" y="301625"/>
            <a:ext cx="6704012" cy="1069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752600"/>
            <a:ext cx="7848600" cy="4076700"/>
          </a:xfrm>
        </p:spPr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42154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188" y="301625"/>
            <a:ext cx="6704012" cy="1069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752600"/>
            <a:ext cx="7848600" cy="4076700"/>
          </a:xfrm>
        </p:spPr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40193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1598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4243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52600"/>
            <a:ext cx="3848100" cy="4076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752600"/>
            <a:ext cx="3848100" cy="4076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31882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67773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0909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728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322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2622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752600"/>
            <a:ext cx="7848600" cy="407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461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301625"/>
            <a:ext cx="6704012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6116" name="Rectangle 4"/>
          <p:cNvSpPr>
            <a:spLocks noChangeArrowheads="1"/>
          </p:cNvSpPr>
          <p:nvPr/>
        </p:nvSpPr>
        <p:spPr bwMode="auto">
          <a:xfrm>
            <a:off x="0" y="6172200"/>
            <a:ext cx="914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346117" name="Picture 5"/>
          <p:cNvPicPr>
            <a:picLocks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2200"/>
            <a:ext cx="9194800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6118" name="Picture 6" descr="opn_clrrev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304800"/>
            <a:ext cx="1219200" cy="44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l" defTabSz="11541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11541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cs typeface="Times New Roman" pitchFamily="16" charset="0"/>
        </a:defRPr>
      </a:lvl2pPr>
      <a:lvl3pPr algn="l" defTabSz="11541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cs typeface="Times New Roman" pitchFamily="16" charset="0"/>
        </a:defRPr>
      </a:lvl3pPr>
      <a:lvl4pPr algn="l" defTabSz="11541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cs typeface="Times New Roman" pitchFamily="16" charset="0"/>
        </a:defRPr>
      </a:lvl4pPr>
      <a:lvl5pPr algn="l" defTabSz="11541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cs typeface="Times New Roman" pitchFamily="16" charset="0"/>
        </a:defRPr>
      </a:lvl5pPr>
      <a:lvl6pPr marL="457200" algn="l" defTabSz="11541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cs typeface="Times New Roman" pitchFamily="16" charset="0"/>
        </a:defRPr>
      </a:lvl6pPr>
      <a:lvl7pPr marL="914400" algn="l" defTabSz="11541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cs typeface="Times New Roman" pitchFamily="16" charset="0"/>
        </a:defRPr>
      </a:lvl7pPr>
      <a:lvl8pPr marL="1371600" algn="l" defTabSz="11541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cs typeface="Times New Roman" pitchFamily="16" charset="0"/>
        </a:defRPr>
      </a:lvl8pPr>
      <a:lvl9pPr marL="1828800" algn="l" defTabSz="11541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  <a:cs typeface="Times New Roman" pitchFamily="1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Ÿ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97155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371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Ÿ"/>
        <a:defRPr sz="2200">
          <a:solidFill>
            <a:schemeClr val="tx1"/>
          </a:solidFill>
          <a:latin typeface="+mn-lt"/>
          <a:cs typeface="+mn-cs"/>
        </a:defRPr>
      </a:lvl3pPr>
      <a:lvl4pPr marL="1714500" indent="-1714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­"/>
        <a:defRPr sz="2200">
          <a:solidFill>
            <a:schemeClr val="tx1"/>
          </a:solidFill>
          <a:latin typeface="+mn-lt"/>
          <a:cs typeface="+mn-cs"/>
        </a:defRPr>
      </a:lvl4pPr>
      <a:lvl5pPr marL="2000250" indent="-1714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­"/>
        <a:defRPr sz="2200">
          <a:solidFill>
            <a:schemeClr val="tx1"/>
          </a:solidFill>
          <a:latin typeface="+mn-lt"/>
          <a:cs typeface="+mn-cs"/>
        </a:defRPr>
      </a:lvl5pPr>
      <a:lvl6pPr marL="2457450" indent="-1714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­"/>
        <a:defRPr sz="2200">
          <a:solidFill>
            <a:schemeClr val="tx1"/>
          </a:solidFill>
          <a:latin typeface="+mn-lt"/>
          <a:cs typeface="+mn-cs"/>
        </a:defRPr>
      </a:lvl6pPr>
      <a:lvl7pPr marL="2914650" indent="-1714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­"/>
        <a:defRPr sz="2200">
          <a:solidFill>
            <a:schemeClr val="tx1"/>
          </a:solidFill>
          <a:latin typeface="+mn-lt"/>
          <a:cs typeface="+mn-cs"/>
        </a:defRPr>
      </a:lvl7pPr>
      <a:lvl8pPr marL="3371850" indent="-1714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­"/>
        <a:defRPr sz="2200">
          <a:solidFill>
            <a:schemeClr val="tx1"/>
          </a:solidFill>
          <a:latin typeface="+mn-lt"/>
          <a:cs typeface="+mn-cs"/>
        </a:defRPr>
      </a:lvl8pPr>
      <a:lvl9pPr marL="3829050" indent="-1714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­"/>
        <a:defRPr sz="2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ea.com/framework.jsp?CNT=homepage_main.jsp&amp;FP=/content" TargetMode="External"/><Relationship Id="rId13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12" Type="http://schemas.openxmlformats.org/officeDocument/2006/relationships/hyperlink" Target="http://www.jdedwards.com/public/0,1413,0%257E%257E%257E,00.html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microsoft.com/isapi/gomscom.asp?target=/" TargetMode="External"/><Relationship Id="rId11" Type="http://schemas.openxmlformats.org/officeDocument/2006/relationships/image" Target="../media/image13.png"/><Relationship Id="rId5" Type="http://schemas.openxmlformats.org/officeDocument/2006/relationships/image" Target="../media/image10.png"/><Relationship Id="rId10" Type="http://schemas.openxmlformats.org/officeDocument/2006/relationships/hyperlink" Target="http://www.sap.com/index.asp" TargetMode="External"/><Relationship Id="rId4" Type="http://schemas.openxmlformats.org/officeDocument/2006/relationships/hyperlink" Target="http://www.intmediaevents.com/80211/spring02/ibm.html" TargetMode="External"/><Relationship Id="rId9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francisco.aguilera@oracle.com" TargetMode="External"/><Relationship Id="rId2" Type="http://schemas.openxmlformats.org/officeDocument/2006/relationships/hyperlink" Target="mailto:reinaldo.cereseto@oracle.com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698" name="Picture 2" descr="OPN_final_fin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5699" name="Rectangle 3"/>
          <p:cNvSpPr>
            <a:spLocks noChangeArrowheads="1"/>
          </p:cNvSpPr>
          <p:nvPr/>
        </p:nvSpPr>
        <p:spPr bwMode="auto">
          <a:xfrm>
            <a:off x="876300" y="2071688"/>
            <a:ext cx="7391400" cy="27051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0" name="Rectangle 2"/>
          <p:cNvSpPr>
            <a:spLocks noChangeArrowheads="1"/>
          </p:cNvSpPr>
          <p:nvPr/>
        </p:nvSpPr>
        <p:spPr bwMode="auto">
          <a:xfrm>
            <a:off x="1143000" y="5334000"/>
            <a:ext cx="7315200" cy="685800"/>
          </a:xfrm>
          <a:prstGeom prst="rect">
            <a:avLst/>
          </a:prstGeom>
          <a:gradFill rotWithShape="0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/>
            <a:r>
              <a:rPr lang="en-US" sz="2400" b="1"/>
              <a:t>Oracle</a:t>
            </a:r>
          </a:p>
        </p:txBody>
      </p:sp>
      <p:sp>
        <p:nvSpPr>
          <p:cNvPr id="555011" name="Rectangle 3"/>
          <p:cNvSpPr>
            <a:spLocks noChangeArrowheads="1"/>
          </p:cNvSpPr>
          <p:nvPr/>
        </p:nvSpPr>
        <p:spPr bwMode="auto">
          <a:xfrm>
            <a:off x="1143000" y="1600200"/>
            <a:ext cx="7321550" cy="487363"/>
          </a:xfrm>
          <a:prstGeom prst="rect">
            <a:avLst/>
          </a:prstGeom>
          <a:gradFill rotWithShape="0">
            <a:gsLst>
              <a:gs pos="0">
                <a:srgbClr val="3333FF"/>
              </a:gs>
              <a:gs pos="50000">
                <a:srgbClr val="3333FF">
                  <a:gamma/>
                  <a:shade val="46275"/>
                  <a:invGamma/>
                </a:srgbClr>
              </a:gs>
              <a:gs pos="100000">
                <a:srgbClr val="3333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/>
            <a:r>
              <a:rPr lang="en-US" sz="2400" b="1"/>
              <a:t>Customers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555012" name="Rectangle 4"/>
          <p:cNvSpPr>
            <a:spLocks noChangeArrowheads="1"/>
          </p:cNvSpPr>
          <p:nvPr/>
        </p:nvSpPr>
        <p:spPr bwMode="auto">
          <a:xfrm>
            <a:off x="1143000" y="3124200"/>
            <a:ext cx="3582988" cy="2133600"/>
          </a:xfrm>
          <a:prstGeom prst="rect">
            <a:avLst/>
          </a:prstGeom>
          <a:gradFill rotWithShape="0">
            <a:gsLst>
              <a:gs pos="0">
                <a:srgbClr val="009999"/>
              </a:gs>
              <a:gs pos="100000">
                <a:srgbClr val="009999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/>
            <a:endParaRPr lang="en-US" sz="2400">
              <a:latin typeface="Times New Roman" pitchFamily="16" charset="0"/>
            </a:endParaRPr>
          </a:p>
        </p:txBody>
      </p:sp>
      <p:sp>
        <p:nvSpPr>
          <p:cNvPr id="555013" name="Rectangle 5"/>
          <p:cNvSpPr>
            <a:spLocks noChangeArrowheads="1"/>
          </p:cNvSpPr>
          <p:nvPr/>
        </p:nvSpPr>
        <p:spPr bwMode="auto">
          <a:xfrm>
            <a:off x="1219200" y="3886200"/>
            <a:ext cx="3382963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FF00">
                        <a:gamma/>
                        <a:shade val="46275"/>
                        <a:invGamma/>
                      </a:srgbClr>
                    </a:gs>
                    <a:gs pos="50000">
                      <a:srgbClr val="FFFF00"/>
                    </a:gs>
                    <a:gs pos="100000">
                      <a:srgbClr val="FFFF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230188" indent="-230188"/>
            <a:endParaRPr lang="en-US" sz="1600" b="1"/>
          </a:p>
          <a:p>
            <a:pPr marL="230188" indent="-230188">
              <a:buFontTx/>
              <a:buChar char="•"/>
            </a:pPr>
            <a:r>
              <a:rPr lang="en-US" sz="1600" b="1"/>
              <a:t>Expand Industry Market Reach</a:t>
            </a:r>
          </a:p>
          <a:p>
            <a:pPr marL="230188" indent="-230188">
              <a:buFontTx/>
              <a:buChar char="•"/>
            </a:pPr>
            <a:r>
              <a:rPr lang="en-US" sz="1600" b="1"/>
              <a:t>Influence and Referral</a:t>
            </a:r>
          </a:p>
          <a:p>
            <a:pPr marL="230188" indent="-230188">
              <a:buFontTx/>
              <a:buChar char="•"/>
            </a:pPr>
            <a:r>
              <a:rPr lang="en-US" sz="1600" b="1"/>
              <a:t>Joint Consulting Efforts</a:t>
            </a:r>
          </a:p>
          <a:p>
            <a:pPr marL="230188" indent="-230188">
              <a:buFontTx/>
              <a:buChar char="•"/>
            </a:pPr>
            <a:r>
              <a:rPr lang="en-US" sz="1600" b="1"/>
              <a:t>Training and Education</a:t>
            </a:r>
          </a:p>
        </p:txBody>
      </p:sp>
      <p:sp>
        <p:nvSpPr>
          <p:cNvPr id="555014" name="Rectangle 6"/>
          <p:cNvSpPr>
            <a:spLocks noChangeArrowheads="1"/>
          </p:cNvSpPr>
          <p:nvPr/>
        </p:nvSpPr>
        <p:spPr bwMode="auto">
          <a:xfrm>
            <a:off x="4876800" y="3124200"/>
            <a:ext cx="3584575" cy="2133600"/>
          </a:xfrm>
          <a:prstGeom prst="rect">
            <a:avLst/>
          </a:prstGeom>
          <a:gradFill rotWithShape="0">
            <a:gsLst>
              <a:gs pos="0">
                <a:srgbClr val="339966"/>
              </a:gs>
              <a:gs pos="100000">
                <a:srgbClr val="339966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/>
            <a:endParaRPr lang="en-US" sz="2400">
              <a:latin typeface="Times New Roman" pitchFamily="16" charset="0"/>
            </a:endParaRPr>
          </a:p>
        </p:txBody>
      </p:sp>
      <p:sp>
        <p:nvSpPr>
          <p:cNvPr id="555015" name="Rectangle 7"/>
          <p:cNvSpPr>
            <a:spLocks noChangeArrowheads="1"/>
          </p:cNvSpPr>
          <p:nvPr/>
        </p:nvSpPr>
        <p:spPr bwMode="auto">
          <a:xfrm>
            <a:off x="4876800" y="3886200"/>
            <a:ext cx="3576638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marL="230188" indent="-230188"/>
            <a:endParaRPr lang="en-US" sz="1600" b="1"/>
          </a:p>
          <a:p>
            <a:pPr marL="230188" indent="-230188">
              <a:buFontTx/>
              <a:buChar char="•"/>
            </a:pPr>
            <a:r>
              <a:rPr lang="en-US" sz="1600" b="1"/>
              <a:t>Extend Industry Footprint</a:t>
            </a:r>
          </a:p>
          <a:p>
            <a:pPr marL="230188" indent="-230188">
              <a:buFontTx/>
              <a:buChar char="•"/>
            </a:pPr>
            <a:r>
              <a:rPr lang="en-US" sz="1600" b="1"/>
              <a:t>Embedded / Application-Specific</a:t>
            </a:r>
          </a:p>
          <a:p>
            <a:pPr marL="230188" indent="-230188">
              <a:buFontTx/>
              <a:buChar char="•"/>
            </a:pPr>
            <a:r>
              <a:rPr lang="en-US" sz="1600" b="1"/>
              <a:t>Development Integration</a:t>
            </a:r>
          </a:p>
          <a:p>
            <a:pPr marL="230188" indent="-230188">
              <a:buFontTx/>
              <a:buChar char="•"/>
            </a:pPr>
            <a:r>
              <a:rPr lang="en-US" sz="1600" b="1"/>
              <a:t>Online deliver</a:t>
            </a:r>
          </a:p>
        </p:txBody>
      </p:sp>
      <p:sp>
        <p:nvSpPr>
          <p:cNvPr id="555016" name="Rectangle 8"/>
          <p:cNvSpPr>
            <a:spLocks noChangeArrowheads="1"/>
          </p:cNvSpPr>
          <p:nvPr/>
        </p:nvSpPr>
        <p:spPr bwMode="auto">
          <a:xfrm>
            <a:off x="2514600" y="3200400"/>
            <a:ext cx="742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SI</a:t>
            </a:r>
            <a:r>
              <a:rPr lang="en-US" sz="2400" b="1">
                <a:solidFill>
                  <a:schemeClr val="bg1"/>
                </a:solidFill>
                <a:latin typeface="Times New Roman" pitchFamily="16" charset="0"/>
              </a:rPr>
              <a:t>’</a:t>
            </a:r>
            <a:r>
              <a:rPr lang="en-US" sz="2400" b="1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555017" name="Rectangle 9"/>
          <p:cNvSpPr>
            <a:spLocks noChangeArrowheads="1"/>
          </p:cNvSpPr>
          <p:nvPr/>
        </p:nvSpPr>
        <p:spPr bwMode="auto">
          <a:xfrm>
            <a:off x="6172200" y="3200400"/>
            <a:ext cx="946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sz="2400" b="1">
                <a:solidFill>
                  <a:schemeClr val="bg1"/>
                </a:solidFill>
              </a:rPr>
              <a:t>ISV</a:t>
            </a:r>
            <a:r>
              <a:rPr lang="en-US" sz="2400" b="1">
                <a:solidFill>
                  <a:schemeClr val="bg1"/>
                </a:solidFill>
                <a:latin typeface="Times New Roman" pitchFamily="16" charset="0"/>
              </a:rPr>
              <a:t>’</a:t>
            </a:r>
            <a:r>
              <a:rPr lang="en-US" sz="2400" b="1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555018" name="Rectangle 10"/>
          <p:cNvSpPr>
            <a:spLocks noChangeArrowheads="1"/>
          </p:cNvSpPr>
          <p:nvPr/>
        </p:nvSpPr>
        <p:spPr bwMode="auto">
          <a:xfrm>
            <a:off x="1143000" y="2362200"/>
            <a:ext cx="7315200" cy="609600"/>
          </a:xfrm>
          <a:prstGeom prst="rect">
            <a:avLst/>
          </a:prstGeom>
          <a:gradFill rotWithShape="0">
            <a:gsLst>
              <a:gs pos="0">
                <a:srgbClr val="3333FF"/>
              </a:gs>
              <a:gs pos="50000">
                <a:srgbClr val="3333FF">
                  <a:gamma/>
                  <a:shade val="46275"/>
                  <a:invGamma/>
                </a:srgbClr>
              </a:gs>
              <a:gs pos="100000">
                <a:srgbClr val="3333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66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/>
            <a:endParaRPr lang="en-US" sz="240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6" charset="0"/>
            </a:endParaRPr>
          </a:p>
        </p:txBody>
      </p:sp>
      <p:sp>
        <p:nvSpPr>
          <p:cNvPr id="555019" name="Rectangle 11"/>
          <p:cNvSpPr>
            <a:spLocks noChangeArrowheads="1"/>
          </p:cNvSpPr>
          <p:nvPr/>
        </p:nvSpPr>
        <p:spPr bwMode="auto">
          <a:xfrm>
            <a:off x="1143000" y="2514600"/>
            <a:ext cx="72469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3366CC">
                        <a:gamma/>
                        <a:shade val="26275"/>
                        <a:invGamma/>
                      </a:srgbClr>
                    </a:gs>
                    <a:gs pos="50000">
                      <a:srgbClr val="3366CC"/>
                    </a:gs>
                    <a:gs pos="100000">
                      <a:srgbClr val="3366CC">
                        <a:gamma/>
                        <a:shade val="26275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6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defTabSz="1198563"/>
            <a:r>
              <a:rPr lang="en-US" sz="1800" b="1">
                <a:effectLst>
                  <a:outerShdw blurRad="38100" dist="38100" dir="2700000" algn="tl">
                    <a:srgbClr val="000000"/>
                  </a:outerShdw>
                </a:effectLst>
              </a:rPr>
              <a:t>Manufac.-Financial Serv.-Telcos &amp; Utilities-Public Sector-Energy</a:t>
            </a:r>
          </a:p>
        </p:txBody>
      </p:sp>
      <p:sp>
        <p:nvSpPr>
          <p:cNvPr id="555020" name="Rectangle 12"/>
          <p:cNvSpPr>
            <a:spLocks noGrp="1" noChangeArrowheads="1"/>
          </p:cNvSpPr>
          <p:nvPr>
            <p:ph type="title"/>
          </p:nvPr>
        </p:nvSpPr>
        <p:spPr>
          <a:xfrm>
            <a:off x="801688" y="704850"/>
            <a:ext cx="7772400" cy="914400"/>
          </a:xfrm>
        </p:spPr>
        <p:txBody>
          <a:bodyPr/>
          <a:lstStyle/>
          <a:p>
            <a:pPr algn="ctr"/>
            <a:r>
              <a:rPr lang="en-US"/>
              <a:t>Industry Alignment</a:t>
            </a:r>
          </a:p>
        </p:txBody>
      </p:sp>
    </p:spTree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058" name="Line 2"/>
          <p:cNvSpPr>
            <a:spLocks noChangeShapeType="1"/>
          </p:cNvSpPr>
          <p:nvPr/>
        </p:nvSpPr>
        <p:spPr bwMode="auto">
          <a:xfrm flipV="1">
            <a:off x="631825" y="5410200"/>
            <a:ext cx="49530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7059" name="Line 3"/>
          <p:cNvSpPr>
            <a:spLocks noChangeShapeType="1"/>
          </p:cNvSpPr>
          <p:nvPr/>
        </p:nvSpPr>
        <p:spPr bwMode="auto">
          <a:xfrm rot="16200000" flipH="1">
            <a:off x="4827588" y="463550"/>
            <a:ext cx="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pic>
        <p:nvPicPr>
          <p:cNvPr id="55706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057400"/>
            <a:ext cx="8382000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7061" name="Line 5"/>
          <p:cNvSpPr>
            <a:spLocks noChangeShapeType="1"/>
          </p:cNvSpPr>
          <p:nvPr/>
        </p:nvSpPr>
        <p:spPr bwMode="auto">
          <a:xfrm flipV="1">
            <a:off x="609600" y="4572000"/>
            <a:ext cx="3200400" cy="142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7062" name="Rectangle 6"/>
          <p:cNvSpPr>
            <a:spLocks noChangeArrowheads="1"/>
          </p:cNvSpPr>
          <p:nvPr/>
        </p:nvSpPr>
        <p:spPr bwMode="auto">
          <a:xfrm>
            <a:off x="1076325" y="4419600"/>
            <a:ext cx="1819275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557063" name="Rectangle 7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6780213" cy="914400"/>
          </a:xfrm>
        </p:spPr>
        <p:txBody>
          <a:bodyPr/>
          <a:lstStyle/>
          <a:p>
            <a:r>
              <a:rPr lang="es-CO" sz="2400"/>
              <a:t>Market Making</a:t>
            </a:r>
            <a:endParaRPr lang="fr-FR" sz="2400"/>
          </a:p>
        </p:txBody>
      </p:sp>
      <p:sp>
        <p:nvSpPr>
          <p:cNvPr id="557064" name="Text Box 8"/>
          <p:cNvSpPr txBox="1">
            <a:spLocks noChangeArrowheads="1"/>
          </p:cNvSpPr>
          <p:nvPr/>
        </p:nvSpPr>
        <p:spPr bwMode="auto">
          <a:xfrm>
            <a:off x="1143000" y="2147888"/>
            <a:ext cx="1382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CO" sz="20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Marketing</a:t>
            </a:r>
            <a:endParaRPr lang="fr-FR" sz="2000" b="1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57065" name="Text Box 9"/>
          <p:cNvSpPr txBox="1">
            <a:spLocks noChangeArrowheads="1"/>
          </p:cNvSpPr>
          <p:nvPr/>
        </p:nvSpPr>
        <p:spPr bwMode="auto">
          <a:xfrm>
            <a:off x="3581400" y="1981200"/>
            <a:ext cx="28956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CO" sz="20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Industries , Product</a:t>
            </a:r>
          </a:p>
          <a:p>
            <a:r>
              <a:rPr lang="es-CO" sz="20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Managers,SCs,ISVs</a:t>
            </a:r>
          </a:p>
          <a:p>
            <a:endParaRPr lang="fr-FR" sz="2000" b="1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57066" name="Text Box 10"/>
          <p:cNvSpPr txBox="1">
            <a:spLocks noChangeArrowheads="1"/>
          </p:cNvSpPr>
          <p:nvPr/>
        </p:nvSpPr>
        <p:spPr bwMode="auto">
          <a:xfrm>
            <a:off x="5943600" y="3276600"/>
            <a:ext cx="26797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CO" sz="20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Field Networking </a:t>
            </a:r>
          </a:p>
          <a:p>
            <a:pPr algn="ctr"/>
            <a:r>
              <a:rPr lang="es-CO" sz="20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(MDs, Ams,Partners)</a:t>
            </a:r>
            <a:endParaRPr lang="fr-FR" sz="2000" b="1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57067" name="Line 11"/>
          <p:cNvSpPr>
            <a:spLocks noChangeShapeType="1"/>
          </p:cNvSpPr>
          <p:nvPr/>
        </p:nvSpPr>
        <p:spPr bwMode="auto">
          <a:xfrm>
            <a:off x="3810000" y="1828800"/>
            <a:ext cx="0" cy="2590800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7068" name="Text Box 12"/>
          <p:cNvSpPr txBox="1">
            <a:spLocks noChangeArrowheads="1"/>
          </p:cNvSpPr>
          <p:nvPr/>
        </p:nvSpPr>
        <p:spPr bwMode="auto">
          <a:xfrm>
            <a:off x="3276600" y="1524000"/>
            <a:ext cx="762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CO" sz="1400" b="1">
                <a:solidFill>
                  <a:schemeClr val="accent2"/>
                </a:solidFill>
              </a:rPr>
              <a:t>Leads</a:t>
            </a:r>
            <a:endParaRPr lang="fr-FR" sz="1400" b="1">
              <a:solidFill>
                <a:schemeClr val="accent2"/>
              </a:solidFill>
            </a:endParaRPr>
          </a:p>
        </p:txBody>
      </p:sp>
      <p:sp>
        <p:nvSpPr>
          <p:cNvPr id="557069" name="Text Box 13"/>
          <p:cNvSpPr txBox="1">
            <a:spLocks noChangeArrowheads="1"/>
          </p:cNvSpPr>
          <p:nvPr/>
        </p:nvSpPr>
        <p:spPr bwMode="auto">
          <a:xfrm>
            <a:off x="8456613" y="1614488"/>
            <a:ext cx="8397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CO" sz="1200" b="1">
                <a:solidFill>
                  <a:schemeClr val="accent2"/>
                </a:solidFill>
              </a:rPr>
              <a:t>Close</a:t>
            </a:r>
            <a:endParaRPr lang="fr-FR" sz="1200" b="1">
              <a:solidFill>
                <a:schemeClr val="accent2"/>
              </a:solidFill>
            </a:endParaRPr>
          </a:p>
        </p:txBody>
      </p:sp>
      <p:sp>
        <p:nvSpPr>
          <p:cNvPr id="557070" name="Text Box 14"/>
          <p:cNvSpPr txBox="1">
            <a:spLocks noChangeArrowheads="1"/>
          </p:cNvSpPr>
          <p:nvPr/>
        </p:nvSpPr>
        <p:spPr bwMode="auto">
          <a:xfrm>
            <a:off x="533400" y="1462088"/>
            <a:ext cx="1447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CO" sz="1000"/>
              <a:t>Segmentation</a:t>
            </a:r>
          </a:p>
          <a:p>
            <a:r>
              <a:rPr lang="es-CO" sz="1000"/>
              <a:t>Target Marketing</a:t>
            </a:r>
            <a:endParaRPr lang="fr-FR" sz="1000"/>
          </a:p>
        </p:txBody>
      </p:sp>
      <p:sp>
        <p:nvSpPr>
          <p:cNvPr id="557071" name="Text Box 15"/>
          <p:cNvSpPr txBox="1">
            <a:spLocks noChangeArrowheads="1"/>
          </p:cNvSpPr>
          <p:nvPr/>
        </p:nvSpPr>
        <p:spPr bwMode="auto">
          <a:xfrm>
            <a:off x="1524000" y="1490663"/>
            <a:ext cx="976313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CO" sz="1000"/>
              <a:t>Marketing</a:t>
            </a:r>
            <a:r>
              <a:rPr lang="es-CO" sz="1200"/>
              <a:t> </a:t>
            </a:r>
            <a:r>
              <a:rPr lang="es-CO" sz="1000"/>
              <a:t>Events</a:t>
            </a:r>
          </a:p>
        </p:txBody>
      </p:sp>
      <p:sp>
        <p:nvSpPr>
          <p:cNvPr id="557072" name="Text Box 16"/>
          <p:cNvSpPr txBox="1">
            <a:spLocks noChangeArrowheads="1"/>
          </p:cNvSpPr>
          <p:nvPr/>
        </p:nvSpPr>
        <p:spPr bwMode="auto">
          <a:xfrm>
            <a:off x="4137025" y="1371600"/>
            <a:ext cx="13573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CO" sz="1000"/>
              <a:t>Workshops, </a:t>
            </a:r>
          </a:p>
          <a:p>
            <a:pPr algn="ctr"/>
            <a:r>
              <a:rPr lang="es-CO" sz="1000"/>
              <a:t>Value </a:t>
            </a:r>
          </a:p>
          <a:p>
            <a:pPr algn="ctr"/>
            <a:r>
              <a:rPr lang="es-CO" sz="1000"/>
              <a:t>Proposition</a:t>
            </a:r>
            <a:endParaRPr lang="fr-FR" sz="1000"/>
          </a:p>
        </p:txBody>
      </p:sp>
      <p:sp>
        <p:nvSpPr>
          <p:cNvPr id="557073" name="Text Box 17"/>
          <p:cNvSpPr txBox="1">
            <a:spLocks noChangeArrowheads="1"/>
          </p:cNvSpPr>
          <p:nvPr/>
        </p:nvSpPr>
        <p:spPr bwMode="auto">
          <a:xfrm>
            <a:off x="1120775" y="4406900"/>
            <a:ext cx="1866900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CO" sz="1800">
                <a:latin typeface="Times New Roman" pitchFamily="16" charset="0"/>
              </a:rPr>
              <a:t>Market Making</a:t>
            </a:r>
          </a:p>
          <a:p>
            <a:r>
              <a:rPr lang="es-CO" sz="1800">
                <a:latin typeface="Times New Roman" pitchFamily="16" charset="0"/>
              </a:rPr>
              <a:t>1:N (one to many)</a:t>
            </a:r>
            <a:endParaRPr lang="fr-FR" sz="1800">
              <a:latin typeface="Times New Roman" pitchFamily="16" charset="0"/>
            </a:endParaRPr>
          </a:p>
        </p:txBody>
      </p:sp>
      <p:sp>
        <p:nvSpPr>
          <p:cNvPr id="557074" name="Text Box 18"/>
          <p:cNvSpPr txBox="1">
            <a:spLocks noChangeArrowheads="1"/>
          </p:cNvSpPr>
          <p:nvPr/>
        </p:nvSpPr>
        <p:spPr bwMode="auto">
          <a:xfrm>
            <a:off x="3886200" y="1447800"/>
            <a:ext cx="990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CO" sz="1000"/>
              <a:t>C level</a:t>
            </a:r>
          </a:p>
          <a:p>
            <a:r>
              <a:rPr lang="fr-FR" sz="1000"/>
              <a:t>access</a:t>
            </a:r>
          </a:p>
        </p:txBody>
      </p:sp>
      <p:sp>
        <p:nvSpPr>
          <p:cNvPr id="557075" name="Line 19"/>
          <p:cNvSpPr>
            <a:spLocks noChangeShapeType="1"/>
          </p:cNvSpPr>
          <p:nvPr/>
        </p:nvSpPr>
        <p:spPr bwMode="auto">
          <a:xfrm flipV="1">
            <a:off x="457200" y="1995488"/>
            <a:ext cx="0" cy="2209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7076" name="Text Box 20"/>
          <p:cNvSpPr txBox="1">
            <a:spLocks noChangeArrowheads="1"/>
          </p:cNvSpPr>
          <p:nvPr/>
        </p:nvSpPr>
        <p:spPr bwMode="auto">
          <a:xfrm rot="-5400000">
            <a:off x="-470693" y="2963069"/>
            <a:ext cx="1447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CO" sz="1200"/>
              <a:t>% Particiipation</a:t>
            </a:r>
            <a:endParaRPr lang="fr-FR" sz="1200"/>
          </a:p>
        </p:txBody>
      </p:sp>
      <p:sp>
        <p:nvSpPr>
          <p:cNvPr id="557077" name="Line 21"/>
          <p:cNvSpPr>
            <a:spLocks noChangeShapeType="1"/>
          </p:cNvSpPr>
          <p:nvPr/>
        </p:nvSpPr>
        <p:spPr bwMode="auto">
          <a:xfrm>
            <a:off x="3810000" y="43434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7078" name="Line 22"/>
          <p:cNvSpPr>
            <a:spLocks noChangeShapeType="1"/>
          </p:cNvSpPr>
          <p:nvPr/>
        </p:nvSpPr>
        <p:spPr bwMode="auto">
          <a:xfrm>
            <a:off x="638175" y="43434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7079" name="Line 23"/>
          <p:cNvSpPr>
            <a:spLocks noChangeShapeType="1"/>
          </p:cNvSpPr>
          <p:nvPr/>
        </p:nvSpPr>
        <p:spPr bwMode="auto">
          <a:xfrm flipV="1">
            <a:off x="3810000" y="4572000"/>
            <a:ext cx="5181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7080" name="Rectangle 24"/>
          <p:cNvSpPr>
            <a:spLocks noChangeArrowheads="1"/>
          </p:cNvSpPr>
          <p:nvPr/>
        </p:nvSpPr>
        <p:spPr bwMode="auto">
          <a:xfrm>
            <a:off x="4953000" y="4414838"/>
            <a:ext cx="27432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557081" name="Text Box 25"/>
          <p:cNvSpPr txBox="1">
            <a:spLocks noChangeArrowheads="1"/>
          </p:cNvSpPr>
          <p:nvPr/>
        </p:nvSpPr>
        <p:spPr bwMode="auto">
          <a:xfrm>
            <a:off x="5054600" y="4402138"/>
            <a:ext cx="25527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CO" sz="1800">
                <a:latin typeface="Times New Roman" pitchFamily="16" charset="0"/>
              </a:rPr>
              <a:t>Opportunity Management</a:t>
            </a:r>
          </a:p>
          <a:p>
            <a:pPr algn="ctr"/>
            <a:r>
              <a:rPr lang="es-CO" sz="1800">
                <a:latin typeface="Times New Roman" pitchFamily="16" charset="0"/>
              </a:rPr>
              <a:t>1:1 relationship</a:t>
            </a:r>
            <a:endParaRPr lang="fr-FR" sz="1800">
              <a:latin typeface="Times New Roman" pitchFamily="16" charset="0"/>
            </a:endParaRPr>
          </a:p>
        </p:txBody>
      </p:sp>
      <p:sp>
        <p:nvSpPr>
          <p:cNvPr id="557082" name="Line 26"/>
          <p:cNvSpPr>
            <a:spLocks noChangeShapeType="1"/>
          </p:cNvSpPr>
          <p:nvPr/>
        </p:nvSpPr>
        <p:spPr bwMode="auto">
          <a:xfrm>
            <a:off x="8963025" y="43434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7083" name="Rectangle 27"/>
          <p:cNvSpPr>
            <a:spLocks noChangeArrowheads="1"/>
          </p:cNvSpPr>
          <p:nvPr/>
        </p:nvSpPr>
        <p:spPr bwMode="auto">
          <a:xfrm>
            <a:off x="0" y="690563"/>
            <a:ext cx="819308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r>
              <a:rPr lang="fr-FR" sz="1800" b="1"/>
              <a:t>     Our Sales Model</a:t>
            </a:r>
          </a:p>
        </p:txBody>
      </p:sp>
      <p:sp>
        <p:nvSpPr>
          <p:cNvPr id="557084" name="Text Box 28"/>
          <p:cNvSpPr txBox="1">
            <a:spLocks noChangeArrowheads="1"/>
          </p:cNvSpPr>
          <p:nvPr/>
        </p:nvSpPr>
        <p:spPr bwMode="auto">
          <a:xfrm>
            <a:off x="4506913" y="1108075"/>
            <a:ext cx="609600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CO" sz="1200" b="1">
                <a:effectLst>
                  <a:outerShdw blurRad="38100" dist="38100" dir="2700000" algn="tl">
                    <a:srgbClr val="000000"/>
                  </a:outerShdw>
                </a:effectLst>
              </a:rPr>
              <a:t>SVS</a:t>
            </a:r>
            <a:endParaRPr lang="fr-FR" sz="12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57085" name="Line 29"/>
          <p:cNvSpPr>
            <a:spLocks noChangeShapeType="1"/>
          </p:cNvSpPr>
          <p:nvPr/>
        </p:nvSpPr>
        <p:spPr bwMode="auto">
          <a:xfrm>
            <a:off x="4038600" y="1281113"/>
            <a:ext cx="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7086" name="Line 30"/>
          <p:cNvSpPr>
            <a:spLocks noChangeShapeType="1"/>
          </p:cNvSpPr>
          <p:nvPr/>
        </p:nvSpPr>
        <p:spPr bwMode="auto">
          <a:xfrm>
            <a:off x="5605463" y="1281113"/>
            <a:ext cx="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7087" name="Line 31"/>
          <p:cNvSpPr>
            <a:spLocks noChangeShapeType="1"/>
          </p:cNvSpPr>
          <p:nvPr/>
        </p:nvSpPr>
        <p:spPr bwMode="auto">
          <a:xfrm>
            <a:off x="5595938" y="1828800"/>
            <a:ext cx="0" cy="2590800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dash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7088" name="Text Box 32"/>
          <p:cNvSpPr txBox="1">
            <a:spLocks noChangeArrowheads="1"/>
          </p:cNvSpPr>
          <p:nvPr/>
        </p:nvSpPr>
        <p:spPr bwMode="auto">
          <a:xfrm>
            <a:off x="2300288" y="1477963"/>
            <a:ext cx="9763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CO" sz="1000"/>
              <a:t>Events Follow-up</a:t>
            </a:r>
          </a:p>
        </p:txBody>
      </p:sp>
      <p:sp>
        <p:nvSpPr>
          <p:cNvPr id="557089" name="Line 33"/>
          <p:cNvSpPr>
            <a:spLocks noChangeShapeType="1"/>
          </p:cNvSpPr>
          <p:nvPr/>
        </p:nvSpPr>
        <p:spPr bwMode="auto">
          <a:xfrm>
            <a:off x="5595938" y="51816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7090" name="Line 34"/>
          <p:cNvSpPr>
            <a:spLocks noChangeShapeType="1"/>
          </p:cNvSpPr>
          <p:nvPr/>
        </p:nvSpPr>
        <p:spPr bwMode="auto">
          <a:xfrm>
            <a:off x="638175" y="5181600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7091" name="Text Box 35"/>
          <p:cNvSpPr txBox="1">
            <a:spLocks noChangeArrowheads="1"/>
          </p:cNvSpPr>
          <p:nvPr/>
        </p:nvSpPr>
        <p:spPr bwMode="auto">
          <a:xfrm>
            <a:off x="968375" y="5221288"/>
            <a:ext cx="3984625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sz="1800">
                <a:solidFill>
                  <a:schemeClr val="accent2"/>
                </a:solidFill>
                <a:latin typeface="Times New Roman" pitchFamily="16" charset="0"/>
              </a:rPr>
              <a:t>Oracle Value Added Positioning Phase</a:t>
            </a:r>
          </a:p>
        </p:txBody>
      </p:sp>
      <p:sp>
        <p:nvSpPr>
          <p:cNvPr id="557092" name="Line 36"/>
          <p:cNvSpPr>
            <a:spLocks noChangeShapeType="1"/>
          </p:cNvSpPr>
          <p:nvPr/>
        </p:nvSpPr>
        <p:spPr bwMode="auto">
          <a:xfrm flipV="1">
            <a:off x="5627688" y="5410200"/>
            <a:ext cx="33528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7093" name="Line 37"/>
          <p:cNvSpPr>
            <a:spLocks noChangeShapeType="1"/>
          </p:cNvSpPr>
          <p:nvPr/>
        </p:nvSpPr>
        <p:spPr bwMode="auto">
          <a:xfrm>
            <a:off x="8967788" y="5127625"/>
            <a:ext cx="1587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7094" name="Text Box 38"/>
          <p:cNvSpPr txBox="1">
            <a:spLocks noChangeArrowheads="1"/>
          </p:cNvSpPr>
          <p:nvPr/>
        </p:nvSpPr>
        <p:spPr bwMode="auto">
          <a:xfrm>
            <a:off x="6248400" y="5221288"/>
            <a:ext cx="228600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sz="1800">
                <a:solidFill>
                  <a:srgbClr val="FF0000"/>
                </a:solidFill>
                <a:latin typeface="Times New Roman" pitchFamily="16" charset="0"/>
              </a:rPr>
              <a:t>Sales Closing Phase</a:t>
            </a:r>
          </a:p>
        </p:txBody>
      </p:sp>
      <p:sp>
        <p:nvSpPr>
          <p:cNvPr id="557095" name="Text Box 39"/>
          <p:cNvSpPr txBox="1">
            <a:spLocks noChangeArrowheads="1"/>
          </p:cNvSpPr>
          <p:nvPr/>
        </p:nvSpPr>
        <p:spPr bwMode="auto">
          <a:xfrm>
            <a:off x="6477000" y="1801813"/>
            <a:ext cx="990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sz="1000"/>
              <a:t>Proposal</a:t>
            </a:r>
          </a:p>
        </p:txBody>
      </p:sp>
      <p:sp>
        <p:nvSpPr>
          <p:cNvPr id="557096" name="Text Box 40"/>
          <p:cNvSpPr txBox="1">
            <a:spLocks noChangeArrowheads="1"/>
          </p:cNvSpPr>
          <p:nvPr/>
        </p:nvSpPr>
        <p:spPr bwMode="auto">
          <a:xfrm>
            <a:off x="5715000" y="1638300"/>
            <a:ext cx="1143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sz="1000"/>
              <a:t>Demos and References</a:t>
            </a:r>
          </a:p>
        </p:txBody>
      </p:sp>
      <p:sp>
        <p:nvSpPr>
          <p:cNvPr id="557097" name="Text Box 41"/>
          <p:cNvSpPr txBox="1">
            <a:spLocks noChangeArrowheads="1"/>
          </p:cNvSpPr>
          <p:nvPr/>
        </p:nvSpPr>
        <p:spPr bwMode="auto">
          <a:xfrm>
            <a:off x="7431088" y="1636713"/>
            <a:ext cx="1114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sz="1000"/>
              <a:t>Contract Mgmt, Negoctiation</a:t>
            </a:r>
          </a:p>
        </p:txBody>
      </p:sp>
      <p:sp>
        <p:nvSpPr>
          <p:cNvPr id="557098" name="Text Box 42"/>
          <p:cNvSpPr txBox="1">
            <a:spLocks noChangeArrowheads="1"/>
          </p:cNvSpPr>
          <p:nvPr/>
        </p:nvSpPr>
        <p:spPr bwMode="auto">
          <a:xfrm>
            <a:off x="5148263" y="1349375"/>
            <a:ext cx="13716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CO" sz="1000" b="1">
                <a:solidFill>
                  <a:schemeClr val="accent2"/>
                </a:solidFill>
              </a:rPr>
              <a:t>Positioned  (qualified in</a:t>
            </a:r>
          </a:p>
          <a:p>
            <a:r>
              <a:rPr lang="es-CO" sz="1000" b="1">
                <a:solidFill>
                  <a:schemeClr val="accent2"/>
                </a:solidFill>
              </a:rPr>
              <a:t>short list)</a:t>
            </a:r>
            <a:endParaRPr lang="fr-FR" sz="1000" b="1">
              <a:solidFill>
                <a:schemeClr val="accent2"/>
              </a:solidFill>
            </a:endParaRPr>
          </a:p>
        </p:txBody>
      </p:sp>
      <p:sp>
        <p:nvSpPr>
          <p:cNvPr id="557099" name="Line 43"/>
          <p:cNvSpPr>
            <a:spLocks noChangeShapeType="1"/>
          </p:cNvSpPr>
          <p:nvPr/>
        </p:nvSpPr>
        <p:spPr bwMode="auto">
          <a:xfrm flipV="1">
            <a:off x="620713" y="6073775"/>
            <a:ext cx="49530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7100" name="Line 44"/>
          <p:cNvSpPr>
            <a:spLocks noChangeShapeType="1"/>
          </p:cNvSpPr>
          <p:nvPr/>
        </p:nvSpPr>
        <p:spPr bwMode="auto">
          <a:xfrm>
            <a:off x="5584825" y="5845175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7101" name="Line 45"/>
          <p:cNvSpPr>
            <a:spLocks noChangeShapeType="1"/>
          </p:cNvSpPr>
          <p:nvPr/>
        </p:nvSpPr>
        <p:spPr bwMode="auto">
          <a:xfrm>
            <a:off x="627063" y="5845175"/>
            <a:ext cx="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7102" name="Text Box 46"/>
          <p:cNvSpPr txBox="1">
            <a:spLocks noChangeArrowheads="1"/>
          </p:cNvSpPr>
          <p:nvPr/>
        </p:nvSpPr>
        <p:spPr bwMode="auto">
          <a:xfrm>
            <a:off x="957263" y="5884863"/>
            <a:ext cx="3984625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sz="1800">
                <a:solidFill>
                  <a:schemeClr val="accent2"/>
                </a:solidFill>
                <a:latin typeface="Times New Roman" pitchFamily="16" charset="0"/>
              </a:rPr>
              <a:t>Sales process owned by Content Mgmt</a:t>
            </a:r>
          </a:p>
        </p:txBody>
      </p:sp>
      <p:sp>
        <p:nvSpPr>
          <p:cNvPr id="557103" name="Line 47"/>
          <p:cNvSpPr>
            <a:spLocks noChangeShapeType="1"/>
          </p:cNvSpPr>
          <p:nvPr/>
        </p:nvSpPr>
        <p:spPr bwMode="auto">
          <a:xfrm flipV="1">
            <a:off x="5616575" y="6073775"/>
            <a:ext cx="33528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7104" name="Line 48"/>
          <p:cNvSpPr>
            <a:spLocks noChangeShapeType="1"/>
          </p:cNvSpPr>
          <p:nvPr/>
        </p:nvSpPr>
        <p:spPr bwMode="auto">
          <a:xfrm>
            <a:off x="8956675" y="5791200"/>
            <a:ext cx="1588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7105" name="Text Box 49"/>
          <p:cNvSpPr txBox="1">
            <a:spLocks noChangeArrowheads="1"/>
          </p:cNvSpPr>
          <p:nvPr/>
        </p:nvSpPr>
        <p:spPr bwMode="auto">
          <a:xfrm>
            <a:off x="6237288" y="5716588"/>
            <a:ext cx="2286000" cy="64135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sz="1800">
                <a:solidFill>
                  <a:srgbClr val="FF0000"/>
                </a:solidFill>
                <a:latin typeface="Times New Roman" pitchFamily="16" charset="0"/>
              </a:rPr>
              <a:t>Sales process owned by Field Networking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Rectangle 2"/>
          <p:cNvSpPr>
            <a:spLocks noChangeArrowheads="1"/>
          </p:cNvSpPr>
          <p:nvPr/>
        </p:nvSpPr>
        <p:spPr bwMode="auto">
          <a:xfrm>
            <a:off x="1866900" y="685800"/>
            <a:ext cx="6286500" cy="6858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559107" name="Rectangle 3"/>
          <p:cNvSpPr>
            <a:spLocks noChangeArrowheads="1"/>
          </p:cNvSpPr>
          <p:nvPr/>
        </p:nvSpPr>
        <p:spPr bwMode="auto">
          <a:xfrm>
            <a:off x="6591300" y="1295400"/>
            <a:ext cx="1562100" cy="38100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559108" name="Rectangle 4"/>
          <p:cNvSpPr>
            <a:spLocks noChangeArrowheads="1"/>
          </p:cNvSpPr>
          <p:nvPr/>
        </p:nvSpPr>
        <p:spPr bwMode="auto">
          <a:xfrm>
            <a:off x="1866900" y="1397000"/>
            <a:ext cx="4686300" cy="1270000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559109" name="Rectangle 5"/>
          <p:cNvSpPr>
            <a:spLocks noChangeArrowheads="1"/>
          </p:cNvSpPr>
          <p:nvPr/>
        </p:nvSpPr>
        <p:spPr bwMode="auto">
          <a:xfrm>
            <a:off x="4724400" y="2590800"/>
            <a:ext cx="1828800" cy="2514600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559110" name="Rectangle 6"/>
          <p:cNvSpPr>
            <a:spLocks noChangeArrowheads="1"/>
          </p:cNvSpPr>
          <p:nvPr/>
        </p:nvSpPr>
        <p:spPr bwMode="auto">
          <a:xfrm>
            <a:off x="1828800" y="3886200"/>
            <a:ext cx="1219200" cy="121920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559111" name="Rectangle 7"/>
          <p:cNvSpPr>
            <a:spLocks noChangeArrowheads="1"/>
          </p:cNvSpPr>
          <p:nvPr/>
        </p:nvSpPr>
        <p:spPr bwMode="auto">
          <a:xfrm>
            <a:off x="1866900" y="2705100"/>
            <a:ext cx="2819400" cy="1143000"/>
          </a:xfrm>
          <a:prstGeom prst="rect">
            <a:avLst/>
          </a:prstGeom>
          <a:solidFill>
            <a:srgbClr val="CD4B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559112" name="Rectangle 8"/>
          <p:cNvSpPr>
            <a:spLocks noChangeArrowheads="1"/>
          </p:cNvSpPr>
          <p:nvPr/>
        </p:nvSpPr>
        <p:spPr bwMode="auto">
          <a:xfrm>
            <a:off x="3086100" y="3733800"/>
            <a:ext cx="1600200" cy="1371600"/>
          </a:xfrm>
          <a:prstGeom prst="rect">
            <a:avLst/>
          </a:prstGeom>
          <a:solidFill>
            <a:srgbClr val="CD4B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559113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/>
          <a:lstStyle/>
          <a:p>
            <a:pPr algn="ctr"/>
            <a:r>
              <a:rPr lang="en-US" sz="2400"/>
              <a:t>Customer Perspective.Increase Value Added Sales</a:t>
            </a:r>
            <a:endParaRPr lang="en-US" sz="2400">
              <a:solidFill>
                <a:srgbClr val="FFFF00"/>
              </a:solidFill>
            </a:endParaRPr>
          </a:p>
        </p:txBody>
      </p:sp>
      <p:sp>
        <p:nvSpPr>
          <p:cNvPr id="559114" name="Rectangle 10"/>
          <p:cNvSpPr>
            <a:spLocks noChangeArrowheads="1"/>
          </p:cNvSpPr>
          <p:nvPr/>
        </p:nvSpPr>
        <p:spPr bwMode="auto">
          <a:xfrm>
            <a:off x="1841500" y="685800"/>
            <a:ext cx="6311900" cy="44196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559115" name="AutoShape 11"/>
          <p:cNvSpPr>
            <a:spLocks noChangeArrowheads="1"/>
          </p:cNvSpPr>
          <p:nvPr/>
        </p:nvSpPr>
        <p:spPr bwMode="auto">
          <a:xfrm rot="-2023742">
            <a:off x="1363663" y="2187575"/>
            <a:ext cx="7391400" cy="1235075"/>
          </a:xfrm>
          <a:prstGeom prst="rightArrow">
            <a:avLst>
              <a:gd name="adj1" fmla="val 50000"/>
              <a:gd name="adj2" fmla="val 149614"/>
            </a:avLst>
          </a:prstGeom>
          <a:gradFill rotWithShape="0">
            <a:gsLst>
              <a:gs pos="0">
                <a:srgbClr val="4BF844">
                  <a:gamma/>
                  <a:shade val="46275"/>
                  <a:invGamma/>
                </a:srgbClr>
              </a:gs>
              <a:gs pos="100000">
                <a:srgbClr val="4BF844"/>
              </a:gs>
            </a:gsLst>
            <a:lin ang="189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559116" name="Text Box 12"/>
          <p:cNvSpPr txBox="1">
            <a:spLocks noChangeArrowheads="1"/>
          </p:cNvSpPr>
          <p:nvPr/>
        </p:nvSpPr>
        <p:spPr bwMode="auto">
          <a:xfrm rot="-2052854">
            <a:off x="3078163" y="2390775"/>
            <a:ext cx="21986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t-BR" sz="2400" b="1">
                <a:solidFill>
                  <a:schemeClr val="bg1"/>
                </a:solidFill>
              </a:rPr>
              <a:t>More   VALUE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559117" name="Text Box 13"/>
          <p:cNvSpPr txBox="1">
            <a:spLocks noChangeArrowheads="1"/>
          </p:cNvSpPr>
          <p:nvPr/>
        </p:nvSpPr>
        <p:spPr bwMode="auto">
          <a:xfrm rot="-2029419">
            <a:off x="3584575" y="3276600"/>
            <a:ext cx="3044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t-BR" sz="2400" b="1">
                <a:solidFill>
                  <a:schemeClr val="bg1"/>
                </a:solidFill>
              </a:rPr>
              <a:t>Higher   Complexity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559118" name="Rectangle 14"/>
          <p:cNvSpPr>
            <a:spLocks noChangeArrowheads="1"/>
          </p:cNvSpPr>
          <p:nvPr/>
        </p:nvSpPr>
        <p:spPr bwMode="auto">
          <a:xfrm>
            <a:off x="1625600" y="5067300"/>
            <a:ext cx="1600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pPr algn="ctr" eaLnBrk="1" hangingPunct="1"/>
            <a:r>
              <a:rPr lang="en-US" sz="1400"/>
              <a:t>Features &amp;</a:t>
            </a:r>
            <a:br>
              <a:rPr lang="en-US" sz="1400"/>
            </a:br>
            <a:r>
              <a:rPr lang="en-US" sz="1400"/>
              <a:t>Functions</a:t>
            </a:r>
          </a:p>
        </p:txBody>
      </p:sp>
      <p:sp>
        <p:nvSpPr>
          <p:cNvPr id="559119" name="Rectangle 15"/>
          <p:cNvSpPr>
            <a:spLocks noChangeArrowheads="1"/>
          </p:cNvSpPr>
          <p:nvPr/>
        </p:nvSpPr>
        <p:spPr bwMode="auto">
          <a:xfrm>
            <a:off x="2717800" y="5372100"/>
            <a:ext cx="2514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pPr algn="ctr" eaLnBrk="1" hangingPunct="1"/>
            <a:r>
              <a:rPr lang="pt-BR" sz="1400"/>
              <a:t>Functions, Benefits,</a:t>
            </a:r>
            <a:br>
              <a:rPr lang="pt-BR" sz="1400"/>
            </a:br>
            <a:r>
              <a:rPr lang="pt-BR" sz="1400"/>
              <a:t>&amp; Advantages </a:t>
            </a:r>
            <a:br>
              <a:rPr lang="pt-BR" sz="1400"/>
            </a:br>
            <a:r>
              <a:rPr lang="pt-BR" sz="1200" b="1"/>
              <a:t>(point solutions, </a:t>
            </a:r>
            <a:br>
              <a:rPr lang="pt-BR" sz="1200" b="1"/>
            </a:br>
            <a:r>
              <a:rPr lang="pt-BR" sz="1200" b="1"/>
              <a:t> ROI, TCO)</a:t>
            </a:r>
            <a:endParaRPr lang="en-US" sz="1200" b="1"/>
          </a:p>
        </p:txBody>
      </p:sp>
      <p:sp>
        <p:nvSpPr>
          <p:cNvPr id="559120" name="Rectangle 16"/>
          <p:cNvSpPr>
            <a:spLocks noChangeArrowheads="1"/>
          </p:cNvSpPr>
          <p:nvPr/>
        </p:nvSpPr>
        <p:spPr bwMode="auto">
          <a:xfrm>
            <a:off x="7086600" y="5295900"/>
            <a:ext cx="1219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pPr algn="ctr" eaLnBrk="1" hangingPunct="1"/>
            <a:r>
              <a:rPr lang="en-US" sz="1400"/>
              <a:t>Vision &amp; Strategy,</a:t>
            </a:r>
            <a:br>
              <a:rPr lang="en-US" sz="1400"/>
            </a:br>
            <a:r>
              <a:rPr lang="en-US" sz="1400"/>
              <a:t>Leadership</a:t>
            </a:r>
          </a:p>
        </p:txBody>
      </p:sp>
      <p:sp>
        <p:nvSpPr>
          <p:cNvPr id="559121" name="Rectangle 17"/>
          <p:cNvSpPr>
            <a:spLocks noChangeArrowheads="1"/>
          </p:cNvSpPr>
          <p:nvPr/>
        </p:nvSpPr>
        <p:spPr bwMode="auto">
          <a:xfrm>
            <a:off x="787400" y="2514600"/>
            <a:ext cx="8382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pPr eaLnBrk="1" hangingPunct="1"/>
            <a:r>
              <a:rPr lang="pt-BR" sz="1600" b="1"/>
              <a:t>CIO</a:t>
            </a:r>
            <a:endParaRPr lang="en-US" sz="1600" b="1"/>
          </a:p>
        </p:txBody>
      </p:sp>
      <p:sp>
        <p:nvSpPr>
          <p:cNvPr id="559122" name="Rectangle 18"/>
          <p:cNvSpPr>
            <a:spLocks noChangeArrowheads="1"/>
          </p:cNvSpPr>
          <p:nvPr/>
        </p:nvSpPr>
        <p:spPr bwMode="auto">
          <a:xfrm>
            <a:off x="776288" y="768350"/>
            <a:ext cx="1001712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pPr eaLnBrk="1" hangingPunct="1"/>
            <a:r>
              <a:rPr lang="pt-BR" sz="1600" b="1"/>
              <a:t>Board </a:t>
            </a:r>
            <a:br>
              <a:rPr lang="pt-BR" sz="1600" b="1"/>
            </a:br>
            <a:r>
              <a:rPr lang="pt-BR" sz="1600" b="1"/>
              <a:t>&amp; CEO</a:t>
            </a:r>
            <a:endParaRPr lang="en-US" sz="1600" b="1"/>
          </a:p>
        </p:txBody>
      </p:sp>
      <p:sp>
        <p:nvSpPr>
          <p:cNvPr id="559123" name="Rectangle 19"/>
          <p:cNvSpPr>
            <a:spLocks noChangeArrowheads="1"/>
          </p:cNvSpPr>
          <p:nvPr/>
        </p:nvSpPr>
        <p:spPr bwMode="auto">
          <a:xfrm>
            <a:off x="762000" y="15240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pPr eaLnBrk="1" hangingPunct="1"/>
            <a:r>
              <a:rPr lang="pt-BR" sz="1600"/>
              <a:t>COO,</a:t>
            </a:r>
            <a:br>
              <a:rPr lang="pt-BR" sz="1600"/>
            </a:br>
            <a:r>
              <a:rPr lang="pt-BR" sz="1600"/>
              <a:t>CFO,</a:t>
            </a:r>
          </a:p>
          <a:p>
            <a:pPr eaLnBrk="1" hangingPunct="1"/>
            <a:r>
              <a:rPr lang="pt-BR" sz="1600" b="1"/>
              <a:t>CTO</a:t>
            </a:r>
            <a:br>
              <a:rPr lang="pt-BR" sz="1600" b="1"/>
            </a:br>
            <a:r>
              <a:rPr lang="pt-BR" sz="1600"/>
              <a:t>C?Os</a:t>
            </a:r>
            <a:endParaRPr lang="en-US" sz="1600"/>
          </a:p>
        </p:txBody>
      </p:sp>
      <p:sp>
        <p:nvSpPr>
          <p:cNvPr id="559124" name="Rectangle 20"/>
          <p:cNvSpPr>
            <a:spLocks noChangeArrowheads="1"/>
          </p:cNvSpPr>
          <p:nvPr/>
        </p:nvSpPr>
        <p:spPr bwMode="auto">
          <a:xfrm>
            <a:off x="660400" y="2895600"/>
            <a:ext cx="1320800" cy="117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pPr eaLnBrk="1" hangingPunct="1"/>
            <a:r>
              <a:rPr lang="en-US" sz="1400"/>
              <a:t>Functional</a:t>
            </a:r>
            <a:br>
              <a:rPr lang="en-US" sz="1400"/>
            </a:br>
            <a:r>
              <a:rPr lang="en-US" sz="1400"/>
              <a:t>Areas, End</a:t>
            </a:r>
            <a:br>
              <a:rPr lang="en-US" sz="1400"/>
            </a:br>
            <a:r>
              <a:rPr lang="en-US" sz="1400"/>
              <a:t>Users, </a:t>
            </a:r>
            <a:br>
              <a:rPr lang="en-US" sz="1400"/>
            </a:br>
            <a:r>
              <a:rPr lang="en-US" sz="1400"/>
              <a:t>Operations</a:t>
            </a:r>
            <a:br>
              <a:rPr lang="en-US" sz="1400"/>
            </a:br>
            <a:r>
              <a:rPr lang="en-US" sz="1400"/>
              <a:t>Staff</a:t>
            </a:r>
          </a:p>
        </p:txBody>
      </p:sp>
      <p:sp>
        <p:nvSpPr>
          <p:cNvPr id="559125" name="Rectangle 21"/>
          <p:cNvSpPr>
            <a:spLocks noChangeArrowheads="1"/>
          </p:cNvSpPr>
          <p:nvPr/>
        </p:nvSpPr>
        <p:spPr bwMode="auto">
          <a:xfrm>
            <a:off x="660400" y="4038600"/>
            <a:ext cx="1320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pPr eaLnBrk="1" hangingPunct="1"/>
            <a:r>
              <a:rPr lang="en-US" sz="1400"/>
              <a:t>Purchasing</a:t>
            </a:r>
            <a:br>
              <a:rPr lang="en-US" sz="1400"/>
            </a:br>
            <a:r>
              <a:rPr lang="en-US" sz="1400"/>
              <a:t>Committee,</a:t>
            </a:r>
            <a:br>
              <a:rPr lang="en-US" sz="1400"/>
            </a:br>
            <a:r>
              <a:rPr lang="en-US" sz="1400"/>
              <a:t>Technical </a:t>
            </a:r>
            <a:br>
              <a:rPr lang="en-US" sz="1400"/>
            </a:br>
            <a:r>
              <a:rPr lang="en-US" sz="1400"/>
              <a:t>Buyers</a:t>
            </a:r>
          </a:p>
        </p:txBody>
      </p:sp>
      <p:sp>
        <p:nvSpPr>
          <p:cNvPr id="559126" name="Rectangle 22"/>
          <p:cNvSpPr>
            <a:spLocks noChangeArrowheads="1"/>
          </p:cNvSpPr>
          <p:nvPr/>
        </p:nvSpPr>
        <p:spPr bwMode="auto">
          <a:xfrm>
            <a:off x="5765800" y="5410200"/>
            <a:ext cx="1600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pPr algn="ctr" eaLnBrk="1" hangingPunct="1"/>
            <a:r>
              <a:rPr lang="en-US" sz="1400"/>
              <a:t>Earnings,</a:t>
            </a:r>
            <a:br>
              <a:rPr lang="en-US" sz="1400"/>
            </a:br>
            <a:r>
              <a:rPr lang="en-US" sz="1400"/>
              <a:t>Market</a:t>
            </a:r>
            <a:br>
              <a:rPr lang="en-US" sz="1400"/>
            </a:br>
            <a:r>
              <a:rPr lang="en-US" sz="1400"/>
              <a:t>share, </a:t>
            </a:r>
            <a:br>
              <a:rPr lang="en-US" sz="1400"/>
            </a:br>
            <a:r>
              <a:rPr lang="en-US" sz="1400"/>
              <a:t>EVA, MVA</a:t>
            </a:r>
          </a:p>
        </p:txBody>
      </p:sp>
      <p:sp>
        <p:nvSpPr>
          <p:cNvPr id="559127" name="Rectangle 23"/>
          <p:cNvSpPr>
            <a:spLocks noChangeArrowheads="1"/>
          </p:cNvSpPr>
          <p:nvPr/>
        </p:nvSpPr>
        <p:spPr bwMode="blackWhite">
          <a:xfrm>
            <a:off x="152400" y="6248400"/>
            <a:ext cx="8763000" cy="304800"/>
          </a:xfrm>
          <a:prstGeom prst="rect">
            <a:avLst/>
          </a:prstGeom>
          <a:gradFill rotWithShape="0">
            <a:gsLst>
              <a:gs pos="0">
                <a:srgbClr val="FF876B">
                  <a:gamma/>
                  <a:tint val="0"/>
                  <a:invGamma/>
                </a:srgbClr>
              </a:gs>
              <a:gs pos="50000">
                <a:srgbClr val="FF876B"/>
              </a:gs>
              <a:gs pos="100000">
                <a:srgbClr val="FF876B">
                  <a:gamma/>
                  <a:tint val="0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s-MX" sz="2400"/>
          </a:p>
        </p:txBody>
      </p:sp>
      <p:sp>
        <p:nvSpPr>
          <p:cNvPr id="559128" name="Rectangle 24"/>
          <p:cNvSpPr>
            <a:spLocks noChangeArrowheads="1"/>
          </p:cNvSpPr>
          <p:nvPr/>
        </p:nvSpPr>
        <p:spPr bwMode="blackWhite">
          <a:xfrm>
            <a:off x="1744663" y="6053138"/>
            <a:ext cx="1382712" cy="728662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559129" name="Rectangle 25"/>
          <p:cNvSpPr>
            <a:spLocks noChangeArrowheads="1"/>
          </p:cNvSpPr>
          <p:nvPr/>
        </p:nvSpPr>
        <p:spPr bwMode="blackWhite">
          <a:xfrm>
            <a:off x="1808163" y="6124575"/>
            <a:ext cx="1233487" cy="58102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Features &amp;</a:t>
            </a:r>
          </a:p>
          <a:p>
            <a:r>
              <a:rPr lang="en-US" sz="1600" b="1">
                <a:solidFill>
                  <a:schemeClr val="bg1"/>
                </a:solidFill>
              </a:rPr>
              <a:t>Functions</a:t>
            </a:r>
          </a:p>
        </p:txBody>
      </p:sp>
      <p:sp>
        <p:nvSpPr>
          <p:cNvPr id="559130" name="Text Box 26"/>
          <p:cNvSpPr txBox="1">
            <a:spLocks noChangeArrowheads="1"/>
          </p:cNvSpPr>
          <p:nvPr/>
        </p:nvSpPr>
        <p:spPr bwMode="auto">
          <a:xfrm>
            <a:off x="228600" y="6324600"/>
            <a:ext cx="12541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15FA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chemeClr val="bg1"/>
                </a:solidFill>
              </a:rPr>
              <a:t>Selling Models</a:t>
            </a:r>
          </a:p>
        </p:txBody>
      </p:sp>
      <p:sp>
        <p:nvSpPr>
          <p:cNvPr id="559131" name="Rectangle 27"/>
          <p:cNvSpPr>
            <a:spLocks noChangeArrowheads="1"/>
          </p:cNvSpPr>
          <p:nvPr/>
        </p:nvSpPr>
        <p:spPr bwMode="blackWhite">
          <a:xfrm>
            <a:off x="3078163" y="6053138"/>
            <a:ext cx="1676400" cy="728662"/>
          </a:xfrm>
          <a:prstGeom prst="rect">
            <a:avLst/>
          </a:prstGeom>
          <a:solidFill>
            <a:srgbClr val="CF0E3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559132" name="Rectangle 28"/>
          <p:cNvSpPr>
            <a:spLocks noChangeArrowheads="1"/>
          </p:cNvSpPr>
          <p:nvPr/>
        </p:nvSpPr>
        <p:spPr bwMode="blackWhite">
          <a:xfrm>
            <a:off x="3284538" y="6124575"/>
            <a:ext cx="12112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Functions,</a:t>
            </a:r>
          </a:p>
          <a:p>
            <a:r>
              <a:rPr lang="en-US" sz="1600" b="1">
                <a:solidFill>
                  <a:schemeClr val="bg1"/>
                </a:solidFill>
              </a:rPr>
              <a:t>&amp; Benefits</a:t>
            </a:r>
          </a:p>
        </p:txBody>
      </p:sp>
      <p:sp>
        <p:nvSpPr>
          <p:cNvPr id="559133" name="Rectangle 29"/>
          <p:cNvSpPr>
            <a:spLocks noChangeArrowheads="1"/>
          </p:cNvSpPr>
          <p:nvPr/>
        </p:nvSpPr>
        <p:spPr bwMode="blackWhite">
          <a:xfrm>
            <a:off x="4724400" y="6019800"/>
            <a:ext cx="1790700" cy="728663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559134" name="Rectangle 30"/>
          <p:cNvSpPr>
            <a:spLocks noChangeArrowheads="1"/>
          </p:cNvSpPr>
          <p:nvPr/>
        </p:nvSpPr>
        <p:spPr bwMode="blackWhite">
          <a:xfrm>
            <a:off x="4921250" y="6254750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Consultative</a:t>
            </a:r>
          </a:p>
        </p:txBody>
      </p:sp>
      <p:sp>
        <p:nvSpPr>
          <p:cNvPr id="559135" name="Rectangle 31"/>
          <p:cNvSpPr>
            <a:spLocks noChangeArrowheads="1"/>
          </p:cNvSpPr>
          <p:nvPr/>
        </p:nvSpPr>
        <p:spPr bwMode="blackWhite">
          <a:xfrm>
            <a:off x="6477000" y="6019800"/>
            <a:ext cx="1684338" cy="72866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559136" name="Rectangle 32"/>
          <p:cNvSpPr>
            <a:spLocks noChangeArrowheads="1"/>
          </p:cNvSpPr>
          <p:nvPr/>
        </p:nvSpPr>
        <p:spPr bwMode="blackWhite">
          <a:xfrm>
            <a:off x="6705600" y="6096000"/>
            <a:ext cx="1257300" cy="58102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Strategic &amp;</a:t>
            </a:r>
          </a:p>
          <a:p>
            <a:r>
              <a:rPr lang="en-US" sz="1600" b="1">
                <a:solidFill>
                  <a:schemeClr val="bg1"/>
                </a:solidFill>
              </a:rPr>
              <a:t> Visionary</a:t>
            </a:r>
          </a:p>
        </p:txBody>
      </p:sp>
      <p:sp>
        <p:nvSpPr>
          <p:cNvPr id="559137" name="Rectangle 33"/>
          <p:cNvSpPr>
            <a:spLocks noChangeArrowheads="1"/>
          </p:cNvSpPr>
          <p:nvPr/>
        </p:nvSpPr>
        <p:spPr bwMode="auto">
          <a:xfrm>
            <a:off x="4699000" y="5194300"/>
            <a:ext cx="16002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pPr algn="ctr" eaLnBrk="1" hangingPunct="1"/>
            <a:r>
              <a:rPr lang="en-US" sz="1400"/>
              <a:t>Sales, Costs,</a:t>
            </a:r>
            <a:br>
              <a:rPr lang="en-US" sz="1400"/>
            </a:br>
            <a:r>
              <a:rPr lang="en-US" sz="1400"/>
              <a:t>Operating margin,</a:t>
            </a:r>
            <a:br>
              <a:rPr lang="en-US" sz="1400"/>
            </a:br>
            <a:r>
              <a:rPr lang="en-US" sz="1400"/>
              <a:t>Growth</a:t>
            </a:r>
          </a:p>
        </p:txBody>
      </p:sp>
      <p:sp>
        <p:nvSpPr>
          <p:cNvPr id="559138" name="Text Box 34"/>
          <p:cNvSpPr txBox="1">
            <a:spLocks noChangeArrowheads="1"/>
          </p:cNvSpPr>
          <p:nvPr/>
        </p:nvSpPr>
        <p:spPr bwMode="auto">
          <a:xfrm rot="-23598675">
            <a:off x="1501775" y="2819400"/>
            <a:ext cx="6346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800" b="1">
                <a:solidFill>
                  <a:schemeClr val="bg1"/>
                </a:solidFill>
              </a:rPr>
              <a:t>Losers’ approach</a:t>
            </a:r>
            <a:r>
              <a:rPr lang="en-US" sz="1800" b="1">
                <a:solidFill>
                  <a:schemeClr val="hlink"/>
                </a:solidFill>
              </a:rPr>
              <a:t>     </a:t>
            </a:r>
            <a:r>
              <a:rPr lang="en-US" sz="1800" b="1">
                <a:solidFill>
                  <a:schemeClr val="bg1"/>
                </a:solidFill>
              </a:rPr>
              <a:t>Same as everybody            WINNER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154" name="AutoShape 2"/>
          <p:cNvSpPr>
            <a:spLocks noChangeArrowheads="1"/>
          </p:cNvSpPr>
          <p:nvPr/>
        </p:nvSpPr>
        <p:spPr bwMode="auto">
          <a:xfrm>
            <a:off x="1447800" y="3309938"/>
            <a:ext cx="2819400" cy="1227137"/>
          </a:xfrm>
          <a:prstGeom prst="homePlate">
            <a:avLst>
              <a:gd name="adj" fmla="val 57439"/>
            </a:avLst>
          </a:prstGeom>
          <a:gradFill rotWithShape="0">
            <a:gsLst>
              <a:gs pos="0">
                <a:schemeClr val="hlink">
                  <a:gamma/>
                  <a:shade val="0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hlink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4200">
                <a:solidFill>
                  <a:srgbClr val="FFFF00"/>
                </a:solidFill>
              </a:rPr>
              <a:t>Penetrate</a:t>
            </a:r>
          </a:p>
        </p:txBody>
      </p:sp>
      <p:sp>
        <p:nvSpPr>
          <p:cNvPr id="561155" name="Oval 3"/>
          <p:cNvSpPr>
            <a:spLocks noChangeArrowheads="1"/>
          </p:cNvSpPr>
          <p:nvPr/>
        </p:nvSpPr>
        <p:spPr bwMode="auto">
          <a:xfrm>
            <a:off x="4260850" y="2133600"/>
            <a:ext cx="3581400" cy="3581400"/>
          </a:xfrm>
          <a:prstGeom prst="ellipse">
            <a:avLst/>
          </a:prstGeom>
          <a:solidFill>
            <a:srgbClr val="33CC33"/>
          </a:solidFill>
          <a:ln w="12700">
            <a:solidFill>
              <a:srgbClr val="33CC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561156" name="AutoShape 4"/>
          <p:cNvSpPr>
            <a:spLocks noChangeArrowheads="1"/>
          </p:cNvSpPr>
          <p:nvPr/>
        </p:nvSpPr>
        <p:spPr bwMode="auto">
          <a:xfrm rot="-5400000">
            <a:off x="3863975" y="2701925"/>
            <a:ext cx="3238500" cy="2444750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chemeClr val="hlink"/>
              </a:gs>
              <a:gs pos="100000">
                <a:srgbClr val="33CC33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/>
            <a:r>
              <a:rPr lang="en-US" sz="4600">
                <a:solidFill>
                  <a:schemeClr val="bg1"/>
                </a:solidFill>
              </a:rPr>
              <a:t>Grow</a:t>
            </a:r>
          </a:p>
        </p:txBody>
      </p:sp>
      <p:sp>
        <p:nvSpPr>
          <p:cNvPr id="561157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8229600" cy="1219200"/>
          </a:xfrm>
        </p:spPr>
        <p:txBody>
          <a:bodyPr/>
          <a:lstStyle/>
          <a:p>
            <a:r>
              <a:rPr lang="en-US" sz="2400"/>
              <a:t>Spearhead:  </a:t>
            </a:r>
            <a:r>
              <a:rPr lang="en-US" sz="2400" i="1"/>
              <a:t>A logical entry point to the customer base which leads to opportunities to grow our footprint</a:t>
            </a:r>
          </a:p>
        </p:txBody>
      </p:sp>
    </p:spTree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an Industry Spearhead?</a:t>
            </a:r>
          </a:p>
        </p:txBody>
      </p:sp>
      <p:sp>
        <p:nvSpPr>
          <p:cNvPr id="563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90650"/>
            <a:ext cx="4800600" cy="4076700"/>
          </a:xfrm>
        </p:spPr>
        <p:txBody>
          <a:bodyPr/>
          <a:lstStyle/>
          <a:p>
            <a:r>
              <a:rPr lang="en-US" sz="2000" b="1"/>
              <a:t>Industry specific business issue or trend</a:t>
            </a:r>
          </a:p>
          <a:p>
            <a:r>
              <a:rPr lang="en-US" sz="2000" b="1"/>
              <a:t>Supports a customer’s strategic goal</a:t>
            </a:r>
          </a:p>
          <a:p>
            <a:r>
              <a:rPr lang="en-US" sz="2000" b="1"/>
              <a:t>Addresses key business requirements</a:t>
            </a:r>
          </a:p>
          <a:p>
            <a:r>
              <a:rPr lang="en-US" sz="2000" b="1"/>
              <a:t>Resolves a consequential pain</a:t>
            </a:r>
          </a:p>
          <a:p>
            <a:r>
              <a:rPr lang="en-US" sz="2000" b="1"/>
              <a:t>Delivers tangible benefits</a:t>
            </a:r>
          </a:p>
          <a:p>
            <a:r>
              <a:rPr lang="en-US" sz="2000" b="1"/>
              <a:t>Identifies a solution</a:t>
            </a:r>
          </a:p>
          <a:p>
            <a:r>
              <a:rPr lang="en-US" sz="2000" b="1"/>
              <a:t>Provides enabling capabilities</a:t>
            </a:r>
          </a:p>
          <a:p>
            <a:r>
              <a:rPr lang="en-US" sz="2000" b="1"/>
              <a:t>Maps products to tactical pains</a:t>
            </a:r>
          </a:p>
        </p:txBody>
      </p:sp>
      <p:pic>
        <p:nvPicPr>
          <p:cNvPr id="563204" name="Picture 4" descr="C:\Documents and Settings\eminter\My Documents\arrow_bullseye_lg_blk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362200"/>
            <a:ext cx="34290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Spearheads lead to Opportunities</a:t>
            </a:r>
          </a:p>
        </p:txBody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/>
            <a:r>
              <a:rPr lang="en-US" sz="2400"/>
              <a:t>Opportunity based on a critical industry pain point</a:t>
            </a:r>
          </a:p>
          <a:p>
            <a:pPr marL="533400" indent="-533400"/>
            <a:r>
              <a:rPr lang="en-US" sz="2400"/>
              <a:t>Oracle Ecosystem have a solution to address pain point</a:t>
            </a:r>
          </a:p>
          <a:p>
            <a:pPr marL="533400" indent="-533400"/>
            <a:r>
              <a:rPr lang="en-US" sz="2400"/>
              <a:t>Ideally, will also have the following characteristics:</a:t>
            </a:r>
          </a:p>
          <a:p>
            <a:pPr marL="1085850" lvl="1" indent="-457200"/>
            <a:r>
              <a:rPr lang="en-US"/>
              <a:t>Compelling reason to act now</a:t>
            </a:r>
          </a:p>
          <a:p>
            <a:pPr marL="1085850" lvl="1" indent="-457200"/>
            <a:r>
              <a:rPr lang="en-US"/>
              <a:t>6-12 month ROI/ implementation plan</a:t>
            </a:r>
          </a:p>
          <a:p>
            <a:pPr marL="1085850" lvl="1" indent="-457200"/>
            <a:r>
              <a:rPr lang="en-US"/>
              <a:t>Span multiple products</a:t>
            </a:r>
          </a:p>
          <a:p>
            <a:pPr marL="1085850" lvl="1" indent="-457200"/>
            <a:r>
              <a:rPr lang="en-US"/>
              <a:t>Oracle solution is highly differentiated</a:t>
            </a:r>
          </a:p>
          <a:p>
            <a:pPr marL="533400" indent="-533400"/>
            <a:endParaRPr lang="en-US" sz="2400"/>
          </a:p>
        </p:txBody>
      </p:sp>
    </p:spTree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6780213" cy="612775"/>
          </a:xfrm>
        </p:spPr>
        <p:txBody>
          <a:bodyPr/>
          <a:lstStyle/>
          <a:p>
            <a:r>
              <a:rPr lang="en-US" sz="2800"/>
              <a:t>Financial Services. Example</a:t>
            </a:r>
          </a:p>
        </p:txBody>
      </p:sp>
      <p:graphicFrame>
        <p:nvGraphicFramePr>
          <p:cNvPr id="567299" name="Group 3"/>
          <p:cNvGraphicFramePr>
            <a:graphicFrameLocks noGrp="1"/>
          </p:cNvGraphicFramePr>
          <p:nvPr>
            <p:ph type="tbl" idx="1"/>
          </p:nvPr>
        </p:nvGraphicFramePr>
        <p:xfrm>
          <a:off x="715963" y="990600"/>
          <a:ext cx="7712075" cy="5133977"/>
        </p:xfrm>
        <a:graphic>
          <a:graphicData uri="http://schemas.openxmlformats.org/drawingml/2006/table">
            <a:tbl>
              <a:tblPr/>
              <a:tblGrid>
                <a:gridCol w="1928812"/>
                <a:gridCol w="1927225"/>
                <a:gridCol w="1928813"/>
                <a:gridCol w="1927225"/>
              </a:tblGrid>
              <a:tr h="4857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Industry Driver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66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FFFF66"/>
                        </a:gs>
                        <a:gs pos="100000">
                          <a:srgbClr val="FFFF66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Industry Pain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66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FFFF66"/>
                        </a:gs>
                        <a:gs pos="100000">
                          <a:srgbClr val="FFFF66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Initiative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66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FFFF66"/>
                        </a:gs>
                        <a:gs pos="100000">
                          <a:srgbClr val="FFFF66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Product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F66">
                            <a:gamma/>
                            <a:shade val="46275"/>
                            <a:invGamma/>
                          </a:srgbClr>
                        </a:gs>
                        <a:gs pos="50000">
                          <a:srgbClr val="FFFF66"/>
                        </a:gs>
                        <a:gs pos="100000">
                          <a:srgbClr val="FFFF66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947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Upgrade core business processing systems: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core banking,loan origin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High cost maintaining highly customized older technology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Data consolidation and integration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EBS Integration:I-Flex,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Tememos,Infosys,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Sungard,FiServ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5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Optimize use of customer data and analysis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Only small percentage of Fis have fully integrated and analytic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tools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Customer personalized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Profitable offerings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Data model,Transfer pricing,performer data,market switch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5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Enterprise risk management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Sarbanes-Oxley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Basel II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Enterprise performance and compliance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APPS/TECH:risk Mgr.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OFSA,Algorithmics,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Moodys/KMV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09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Regain control of the business and increase organization credibility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Increased reporting requirements and scrutiny from regulatory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agencies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Enterprise performance and compliance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Balanced scorecard,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ABM,performance analyzer,budgeting,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Enterprise planning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0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Increased outsourcing across business process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Ops and 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Cost of maintain IT ,time to market,lack of consolidated customer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Data consolidation &amp; integration,customer insight,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Oracle services,on demand,consulting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Oracle Global/</a:t>
            </a:r>
            <a:r>
              <a:rPr lang="en-US">
                <a:solidFill>
                  <a:schemeClr val="accent2"/>
                </a:solidFill>
              </a:rPr>
              <a:t>LAD</a:t>
            </a:r>
            <a:r>
              <a:rPr lang="en-US"/>
              <a:t> Industries:</a:t>
            </a:r>
          </a:p>
        </p:txBody>
      </p:sp>
      <p:sp>
        <p:nvSpPr>
          <p:cNvPr id="5693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28650" y="1622425"/>
            <a:ext cx="3810000" cy="4114800"/>
          </a:xfrm>
          <a:noFill/>
          <a:ln/>
        </p:spPr>
        <p:txBody>
          <a:bodyPr/>
          <a:lstStyle/>
          <a:p>
            <a:pPr marL="292100" indent="-292100" defTabSz="912813"/>
            <a:r>
              <a:rPr lang="en-US" sz="2000"/>
              <a:t>Aerospace &amp; Defense</a:t>
            </a:r>
          </a:p>
          <a:p>
            <a:pPr marL="292100" indent="-292100" defTabSz="912813"/>
            <a:r>
              <a:rPr lang="en-US" sz="2000">
                <a:solidFill>
                  <a:schemeClr val="accent2"/>
                </a:solidFill>
              </a:rPr>
              <a:t>Automotive*</a:t>
            </a:r>
          </a:p>
          <a:p>
            <a:pPr marL="292100" indent="-292100" defTabSz="912813"/>
            <a:r>
              <a:rPr lang="en-US" sz="2000">
                <a:solidFill>
                  <a:schemeClr val="accent2"/>
                </a:solidFill>
              </a:rPr>
              <a:t>Communications*</a:t>
            </a:r>
          </a:p>
          <a:p>
            <a:pPr marL="292100" indent="-292100" defTabSz="912813"/>
            <a:r>
              <a:rPr lang="en-US" sz="2000">
                <a:solidFill>
                  <a:schemeClr val="accent2"/>
                </a:solidFill>
              </a:rPr>
              <a:t>Consumer Packaged Goods</a:t>
            </a:r>
          </a:p>
          <a:p>
            <a:pPr marL="292100" indent="-292100" defTabSz="912813"/>
            <a:r>
              <a:rPr lang="en-US" sz="2000">
                <a:solidFill>
                  <a:schemeClr val="accent2"/>
                </a:solidFill>
              </a:rPr>
              <a:t>Chemicals*</a:t>
            </a:r>
          </a:p>
          <a:p>
            <a:pPr marL="292100" indent="-292100" defTabSz="912813"/>
            <a:r>
              <a:rPr lang="en-US" sz="2000">
                <a:solidFill>
                  <a:schemeClr val="accent2"/>
                </a:solidFill>
              </a:rPr>
              <a:t>Education &amp; Research*</a:t>
            </a:r>
          </a:p>
          <a:p>
            <a:pPr marL="292100" indent="-292100" defTabSz="912813"/>
            <a:r>
              <a:rPr lang="en-US" sz="2000"/>
              <a:t>Engineering &amp; Construction*</a:t>
            </a:r>
          </a:p>
          <a:p>
            <a:pPr marL="292100" indent="-292100" defTabSz="912813"/>
            <a:r>
              <a:rPr lang="en-US" sz="2000">
                <a:solidFill>
                  <a:schemeClr val="accent2"/>
                </a:solidFill>
              </a:rPr>
              <a:t>Financial Services*</a:t>
            </a:r>
          </a:p>
          <a:p>
            <a:pPr marL="292100" indent="-292100" defTabSz="912813"/>
            <a:r>
              <a:rPr lang="en-US" sz="2000">
                <a:solidFill>
                  <a:schemeClr val="accent2"/>
                </a:solidFill>
              </a:rPr>
              <a:t>Healthcare*</a:t>
            </a:r>
          </a:p>
          <a:p>
            <a:pPr marL="292100" indent="-292100" defTabSz="912813"/>
            <a:r>
              <a:rPr lang="en-US" sz="2000"/>
              <a:t>High Technology*</a:t>
            </a:r>
          </a:p>
          <a:p>
            <a:pPr marL="292100" indent="-292100" defTabSz="912813"/>
            <a:endParaRPr lang="en-US" sz="2000">
              <a:solidFill>
                <a:schemeClr val="accent2"/>
              </a:solidFill>
            </a:endParaRPr>
          </a:p>
        </p:txBody>
      </p:sp>
      <p:sp>
        <p:nvSpPr>
          <p:cNvPr id="5693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91050" y="1622425"/>
            <a:ext cx="3810000" cy="4114800"/>
          </a:xfrm>
          <a:noFill/>
          <a:ln/>
        </p:spPr>
        <p:txBody>
          <a:bodyPr/>
          <a:lstStyle/>
          <a:p>
            <a:pPr marL="292100" indent="-292100" defTabSz="912813"/>
            <a:r>
              <a:rPr lang="en-US" sz="2000">
                <a:solidFill>
                  <a:schemeClr val="accent2"/>
                </a:solidFill>
              </a:rPr>
              <a:t>Industrial Manufacturing</a:t>
            </a:r>
          </a:p>
          <a:p>
            <a:pPr marL="292100" indent="-292100" defTabSz="912813"/>
            <a:r>
              <a:rPr lang="en-US" sz="2000"/>
              <a:t>Life Sciences*</a:t>
            </a:r>
          </a:p>
          <a:p>
            <a:pPr marL="292100" indent="-292100" defTabSz="912813"/>
            <a:r>
              <a:rPr lang="en-US" sz="2000">
                <a:solidFill>
                  <a:schemeClr val="accent2"/>
                </a:solidFill>
              </a:rPr>
              <a:t>Media &amp; Entertainment*</a:t>
            </a:r>
          </a:p>
          <a:p>
            <a:pPr marL="292100" indent="-292100" defTabSz="912813"/>
            <a:r>
              <a:rPr lang="en-US" sz="2000">
                <a:solidFill>
                  <a:schemeClr val="accent2"/>
                </a:solidFill>
              </a:rPr>
              <a:t>Natural Resources</a:t>
            </a:r>
          </a:p>
          <a:p>
            <a:pPr marL="292100" indent="-292100" defTabSz="912813"/>
            <a:r>
              <a:rPr lang="en-US" sz="2000">
                <a:solidFill>
                  <a:schemeClr val="accent2"/>
                </a:solidFill>
              </a:rPr>
              <a:t>Oil &amp; Gas*</a:t>
            </a:r>
          </a:p>
          <a:p>
            <a:pPr marL="292100" indent="-292100" defTabSz="912813"/>
            <a:r>
              <a:rPr lang="en-US" sz="2000"/>
              <a:t>Professional Services*</a:t>
            </a:r>
          </a:p>
          <a:p>
            <a:pPr marL="292100" indent="-292100" defTabSz="912813"/>
            <a:r>
              <a:rPr lang="en-US" sz="2000">
                <a:solidFill>
                  <a:schemeClr val="accent2"/>
                </a:solidFill>
              </a:rPr>
              <a:t>Public Sector (HLS*, Federal, SLG</a:t>
            </a:r>
            <a:r>
              <a:rPr lang="en-US" sz="2000"/>
              <a:t>)</a:t>
            </a:r>
          </a:p>
          <a:p>
            <a:pPr marL="292100" indent="-292100" defTabSz="912813"/>
            <a:r>
              <a:rPr lang="en-US" sz="2000">
                <a:solidFill>
                  <a:schemeClr val="accent2"/>
                </a:solidFill>
              </a:rPr>
              <a:t>Retail*</a:t>
            </a:r>
          </a:p>
          <a:p>
            <a:pPr marL="292100" indent="-292100" defTabSz="912813"/>
            <a:r>
              <a:rPr lang="en-US" sz="2000"/>
              <a:t>Travel &amp; Transportation*</a:t>
            </a:r>
          </a:p>
          <a:p>
            <a:pPr marL="292100" indent="-292100" defTabSz="912813"/>
            <a:r>
              <a:rPr lang="en-US" sz="2000">
                <a:solidFill>
                  <a:schemeClr val="accent2"/>
                </a:solidFill>
              </a:rPr>
              <a:t>Utilities*</a:t>
            </a:r>
          </a:p>
          <a:p>
            <a:pPr marL="292100" indent="-292100" defTabSz="912813"/>
            <a:endParaRPr lang="en-US" sz="2000">
              <a:solidFill>
                <a:schemeClr val="accent2"/>
              </a:solidFill>
            </a:endParaRPr>
          </a:p>
        </p:txBody>
      </p:sp>
      <p:sp>
        <p:nvSpPr>
          <p:cNvPr id="569349" name="Text Box 5"/>
          <p:cNvSpPr txBox="1">
            <a:spLocks noChangeArrowheads="1"/>
          </p:cNvSpPr>
          <p:nvPr/>
        </p:nvSpPr>
        <p:spPr bwMode="auto">
          <a:xfrm>
            <a:off x="7067550" y="6553200"/>
            <a:ext cx="20764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400"/>
              <a:t>*Spearheads completed</a:t>
            </a:r>
          </a:p>
        </p:txBody>
      </p:sp>
    </p:spTree>
  </p:cSld>
  <p:clrMapOvr>
    <a:masterClrMapping/>
  </p:clrMapOvr>
  <p:transition spd="slow" advClick="0" advTm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70" name="Rectangle 2"/>
          <p:cNvSpPr>
            <a:spLocks noChangeArrowheads="1"/>
          </p:cNvSpPr>
          <p:nvPr/>
        </p:nvSpPr>
        <p:spPr bwMode="auto">
          <a:xfrm>
            <a:off x="954088" y="809625"/>
            <a:ext cx="7275512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b"/>
          <a:lstStyle/>
          <a:p>
            <a:pPr defTabSz="1154113">
              <a:lnSpc>
                <a:spcPct val="85000"/>
              </a:lnSpc>
            </a:pPr>
            <a:r>
              <a:rPr lang="en-US" sz="3200" b="1">
                <a:latin typeface="Univers" pitchFamily="34" charset="0"/>
              </a:rPr>
              <a:t>LAD Target Industries :</a:t>
            </a:r>
          </a:p>
        </p:txBody>
      </p:sp>
      <p:sp>
        <p:nvSpPr>
          <p:cNvPr id="570371" name="Rectangle 3"/>
          <p:cNvSpPr>
            <a:spLocks noChangeArrowheads="1"/>
          </p:cNvSpPr>
          <p:nvPr/>
        </p:nvSpPr>
        <p:spPr bwMode="auto">
          <a:xfrm>
            <a:off x="954088" y="2314575"/>
            <a:ext cx="76200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 marL="342900" indent="-34290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ü"/>
            </a:pPr>
            <a:r>
              <a:rPr lang="en-US">
                <a:latin typeface="Univers" pitchFamily="34" charset="0"/>
              </a:rPr>
              <a:t>Financial Services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ü"/>
            </a:pPr>
            <a:r>
              <a:rPr lang="en-US">
                <a:latin typeface="Univers" pitchFamily="34" charset="0"/>
              </a:rPr>
              <a:t>Telcos / Utilities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ü"/>
            </a:pPr>
            <a:r>
              <a:rPr lang="en-US">
                <a:latin typeface="Univers" pitchFamily="34" charset="0"/>
              </a:rPr>
              <a:t>Public Sector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ü"/>
            </a:pPr>
            <a:r>
              <a:rPr lang="en-US">
                <a:latin typeface="Univers" pitchFamily="34" charset="0"/>
              </a:rPr>
              <a:t>Manufacturing</a:t>
            </a:r>
          </a:p>
          <a:p>
            <a:pPr marL="342900" indent="-34290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ü"/>
            </a:pPr>
            <a:r>
              <a:rPr lang="en-US">
                <a:latin typeface="Univers" pitchFamily="34" charset="0"/>
              </a:rPr>
              <a:t>Energy</a:t>
            </a:r>
          </a:p>
        </p:txBody>
      </p:sp>
      <p:sp>
        <p:nvSpPr>
          <p:cNvPr id="570372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/>
          <a:p>
            <a:pPr eaLnBrk="1" hangingPunct="1"/>
            <a:endParaRPr lang="en-US" sz="2400">
              <a:latin typeface="Times New Roman" pitchFamily="16" charset="0"/>
            </a:endParaRPr>
          </a:p>
        </p:txBody>
      </p:sp>
      <p:sp>
        <p:nvSpPr>
          <p:cNvPr id="570373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1" hangingPunct="1"/>
            <a:endParaRPr lang="en-US" sz="2400">
              <a:latin typeface="Times New Roman" pitchFamily="16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0" y="228600"/>
            <a:ext cx="8193088" cy="533400"/>
          </a:xfrm>
          <a:noFill/>
          <a:ln/>
        </p:spPr>
        <p:txBody>
          <a:bodyPr anchor="b"/>
          <a:lstStyle/>
          <a:p>
            <a:pPr algn="ctr"/>
            <a:r>
              <a:rPr lang="en-US"/>
              <a:t>Oracle Industries Footprints</a:t>
            </a:r>
          </a:p>
        </p:txBody>
      </p:sp>
      <p:sp>
        <p:nvSpPr>
          <p:cNvPr id="5724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447800"/>
            <a:ext cx="3375025" cy="3165475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400" b="1"/>
              <a:t>Industrials</a:t>
            </a:r>
          </a:p>
          <a:p>
            <a:pPr lvl="1">
              <a:lnSpc>
                <a:spcPct val="90000"/>
              </a:lnSpc>
            </a:pPr>
            <a:r>
              <a:rPr lang="en-US" sz="1400" b="1"/>
              <a:t>CPG Process</a:t>
            </a:r>
          </a:p>
          <a:p>
            <a:pPr lvl="1">
              <a:lnSpc>
                <a:spcPct val="90000"/>
              </a:lnSpc>
            </a:pPr>
            <a:r>
              <a:rPr lang="en-US" sz="1400" b="1"/>
              <a:t>CPG Discrete</a:t>
            </a:r>
          </a:p>
          <a:p>
            <a:pPr lvl="1">
              <a:lnSpc>
                <a:spcPct val="90000"/>
              </a:lnSpc>
            </a:pPr>
            <a:r>
              <a:rPr lang="en-US" sz="1400" b="1"/>
              <a:t>Retail</a:t>
            </a:r>
          </a:p>
          <a:p>
            <a:pPr lvl="1">
              <a:lnSpc>
                <a:spcPct val="90000"/>
              </a:lnSpc>
            </a:pPr>
            <a:r>
              <a:rPr lang="en-US" sz="1400" b="1"/>
              <a:t>Food &amp; Beverage</a:t>
            </a:r>
          </a:p>
          <a:p>
            <a:pPr lvl="1">
              <a:lnSpc>
                <a:spcPct val="90000"/>
              </a:lnSpc>
            </a:pPr>
            <a:r>
              <a:rPr lang="en-US" sz="1400" b="1"/>
              <a:t>Automobile</a:t>
            </a:r>
          </a:p>
          <a:p>
            <a:pPr lvl="1">
              <a:lnSpc>
                <a:spcPct val="90000"/>
              </a:lnSpc>
            </a:pPr>
            <a:r>
              <a:rPr lang="en-US" sz="1400" b="1"/>
              <a:t>Airline</a:t>
            </a:r>
          </a:p>
          <a:p>
            <a:pPr lvl="1">
              <a:lnSpc>
                <a:spcPct val="90000"/>
              </a:lnSpc>
            </a:pPr>
            <a:r>
              <a:rPr lang="en-US" sz="1400" b="1"/>
              <a:t>Aerospace &amp; Defense</a:t>
            </a:r>
          </a:p>
          <a:p>
            <a:pPr lvl="1">
              <a:lnSpc>
                <a:spcPct val="90000"/>
              </a:lnSpc>
            </a:pPr>
            <a:r>
              <a:rPr lang="en-US" sz="1400" b="1"/>
              <a:t>Chemicals</a:t>
            </a:r>
          </a:p>
          <a:p>
            <a:pPr lvl="1">
              <a:lnSpc>
                <a:spcPct val="90000"/>
              </a:lnSpc>
            </a:pPr>
            <a:r>
              <a:rPr lang="en-US" sz="1400" b="1"/>
              <a:t>High Technology</a:t>
            </a:r>
          </a:p>
          <a:p>
            <a:pPr lvl="1">
              <a:lnSpc>
                <a:spcPct val="90000"/>
              </a:lnSpc>
            </a:pPr>
            <a:r>
              <a:rPr lang="en-US" sz="1400" b="1"/>
              <a:t>Life Sciences</a:t>
            </a:r>
          </a:p>
          <a:p>
            <a:pPr lvl="1">
              <a:lnSpc>
                <a:spcPct val="90000"/>
              </a:lnSpc>
            </a:pPr>
            <a:r>
              <a:rPr lang="en-US" sz="1400" b="1"/>
              <a:t>Paper &amp; Metal</a:t>
            </a:r>
          </a:p>
          <a:p>
            <a:pPr lvl="1">
              <a:lnSpc>
                <a:spcPct val="90000"/>
              </a:lnSpc>
            </a:pPr>
            <a:r>
              <a:rPr lang="en-US" sz="1400" b="1"/>
              <a:t>Travel &amp; Transportation</a:t>
            </a:r>
          </a:p>
          <a:p>
            <a:pPr>
              <a:lnSpc>
                <a:spcPct val="90000"/>
              </a:lnSpc>
            </a:pPr>
            <a:r>
              <a:rPr lang="en-US" sz="1400" b="1"/>
              <a:t>Financial Services</a:t>
            </a:r>
          </a:p>
          <a:p>
            <a:pPr lvl="1">
              <a:lnSpc>
                <a:spcPct val="90000"/>
              </a:lnSpc>
            </a:pPr>
            <a:r>
              <a:rPr lang="en-US" sz="1400" b="1"/>
              <a:t>Financial Services</a:t>
            </a:r>
          </a:p>
          <a:p>
            <a:pPr lvl="1">
              <a:lnSpc>
                <a:spcPct val="90000"/>
              </a:lnSpc>
            </a:pPr>
            <a:r>
              <a:rPr lang="en-US" sz="1400" b="1"/>
              <a:t>Insurance</a:t>
            </a:r>
          </a:p>
        </p:txBody>
      </p:sp>
      <p:sp>
        <p:nvSpPr>
          <p:cNvPr id="57242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953000" y="1219200"/>
            <a:ext cx="3375025" cy="3109913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400" b="1"/>
              <a:t>Telecommunications, Media &amp; Utilities</a:t>
            </a:r>
          </a:p>
          <a:p>
            <a:pPr>
              <a:lnSpc>
                <a:spcPct val="90000"/>
              </a:lnSpc>
            </a:pPr>
            <a:r>
              <a:rPr lang="en-US" sz="1400" b="1"/>
              <a:t>Energy Oil &amp; Gas</a:t>
            </a:r>
          </a:p>
          <a:p>
            <a:pPr>
              <a:lnSpc>
                <a:spcPct val="90000"/>
              </a:lnSpc>
            </a:pPr>
            <a:r>
              <a:rPr lang="en-US" sz="1400" b="1"/>
              <a:t>Central Regional and Local Government</a:t>
            </a:r>
          </a:p>
          <a:p>
            <a:pPr lvl="1">
              <a:lnSpc>
                <a:spcPct val="90000"/>
              </a:lnSpc>
            </a:pPr>
            <a:r>
              <a:rPr lang="en-US" sz="1400" b="1"/>
              <a:t>Department of Defense</a:t>
            </a:r>
          </a:p>
          <a:p>
            <a:pPr lvl="1">
              <a:lnSpc>
                <a:spcPct val="90000"/>
              </a:lnSpc>
            </a:pPr>
            <a:r>
              <a:rPr lang="en-US" sz="1400" b="1"/>
              <a:t>Social Services</a:t>
            </a:r>
          </a:p>
          <a:p>
            <a:pPr lvl="1">
              <a:lnSpc>
                <a:spcPct val="90000"/>
              </a:lnSpc>
            </a:pPr>
            <a:r>
              <a:rPr lang="en-US" sz="1400" b="1"/>
              <a:t>Public Transportation</a:t>
            </a:r>
          </a:p>
          <a:p>
            <a:pPr lvl="1">
              <a:lnSpc>
                <a:spcPct val="90000"/>
              </a:lnSpc>
            </a:pPr>
            <a:r>
              <a:rPr lang="en-US" sz="1400" b="1"/>
              <a:t>Public Utilities</a:t>
            </a:r>
          </a:p>
          <a:p>
            <a:pPr lvl="1">
              <a:lnSpc>
                <a:spcPct val="90000"/>
              </a:lnSpc>
            </a:pPr>
            <a:r>
              <a:rPr lang="en-US" sz="1400" b="1"/>
              <a:t>Intelligence &amp; Space</a:t>
            </a:r>
          </a:p>
          <a:p>
            <a:pPr lvl="1">
              <a:lnSpc>
                <a:spcPct val="90000"/>
              </a:lnSpc>
            </a:pPr>
            <a:r>
              <a:rPr lang="en-US" sz="1400" b="1"/>
              <a:t>Civilian Government</a:t>
            </a:r>
          </a:p>
          <a:p>
            <a:pPr lvl="1">
              <a:lnSpc>
                <a:spcPct val="90000"/>
              </a:lnSpc>
            </a:pPr>
            <a:r>
              <a:rPr lang="en-US" sz="1400" b="1"/>
              <a:t>Justice &amp; Public Safety</a:t>
            </a:r>
          </a:p>
          <a:p>
            <a:pPr lvl="1">
              <a:lnSpc>
                <a:spcPct val="90000"/>
              </a:lnSpc>
            </a:pPr>
            <a:r>
              <a:rPr lang="en-US" sz="1400" b="1"/>
              <a:t>Public Administration</a:t>
            </a:r>
          </a:p>
          <a:p>
            <a:pPr lvl="1">
              <a:lnSpc>
                <a:spcPct val="90000"/>
              </a:lnSpc>
            </a:pPr>
            <a:r>
              <a:rPr lang="en-US" sz="1400" b="1"/>
              <a:t>Public Education</a:t>
            </a:r>
          </a:p>
          <a:p>
            <a:pPr lvl="1">
              <a:lnSpc>
                <a:spcPct val="90000"/>
              </a:lnSpc>
            </a:pPr>
            <a:r>
              <a:rPr lang="en-US" sz="1400" b="1"/>
              <a:t>Housing</a:t>
            </a:r>
          </a:p>
          <a:p>
            <a:pPr lvl="1">
              <a:lnSpc>
                <a:spcPct val="90000"/>
              </a:lnSpc>
            </a:pPr>
            <a:r>
              <a:rPr lang="en-US" sz="1400" b="1"/>
              <a:t>Homeland Security</a:t>
            </a:r>
          </a:p>
          <a:p>
            <a:pPr lvl="1">
              <a:lnSpc>
                <a:spcPct val="90000"/>
              </a:lnSpc>
            </a:pPr>
            <a:r>
              <a:rPr lang="en-US" sz="1400" b="1"/>
              <a:t>Healthcare</a:t>
            </a:r>
          </a:p>
          <a:p>
            <a:pPr>
              <a:lnSpc>
                <a:spcPct val="90000"/>
              </a:lnSpc>
              <a:buClr>
                <a:schemeClr val="tx1"/>
              </a:buClr>
              <a:buSzPct val="75000"/>
              <a:buFontTx/>
              <a:buChar char="–"/>
            </a:pPr>
            <a:endParaRPr lang="en-US" sz="1400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971800"/>
            <a:ext cx="7772400" cy="1143000"/>
          </a:xfrm>
        </p:spPr>
        <p:txBody>
          <a:bodyPr/>
          <a:lstStyle/>
          <a:p>
            <a:r>
              <a:rPr lang="en-US" sz="3200"/>
              <a:t>Extending Your Markets: Opportunities in Latin America</a:t>
            </a:r>
          </a:p>
        </p:txBody>
      </p:sp>
      <p:sp>
        <p:nvSpPr>
          <p:cNvPr id="5427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en-US" b="1"/>
              <a:t>Eric Brenner- </a:t>
            </a:r>
            <a:r>
              <a:rPr lang="en-US" sz="2000"/>
              <a:t>VP Industries</a:t>
            </a: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en-US" sz="2000"/>
              <a:t>Oracle LAD</a:t>
            </a:r>
          </a:p>
          <a:p>
            <a:pPr algn="l">
              <a:spcBef>
                <a:spcPct val="0"/>
              </a:spcBef>
              <a:buClrTx/>
              <a:buFontTx/>
              <a:buNone/>
            </a:pPr>
            <a:r>
              <a:rPr lang="en-US" sz="1200"/>
              <a:t>eric.brenner@oracle.com</a:t>
            </a:r>
          </a:p>
          <a:p>
            <a:endParaRPr lang="en-US" sz="16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4466" name="Object 2"/>
          <p:cNvGraphicFramePr>
            <a:graphicFrameLocks/>
          </p:cNvGraphicFramePr>
          <p:nvPr/>
        </p:nvGraphicFramePr>
        <p:xfrm>
          <a:off x="-50800" y="0"/>
          <a:ext cx="9194800" cy="690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467" name="Slide" r:id="rId4" imgW="4657680" imgH="3492360" progId="PowerPoint.Slide.8">
                  <p:embed/>
                </p:oleObj>
              </mc:Choice>
              <mc:Fallback>
                <p:oleObj name="Slide" r:id="rId4" imgW="4657680" imgH="3492360" progId="PowerPoint.Slide.8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0800" y="0"/>
                        <a:ext cx="9194800" cy="690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4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914400"/>
            <a:ext cx="8869363" cy="441325"/>
          </a:xfrm>
        </p:spPr>
        <p:txBody>
          <a:bodyPr/>
          <a:lstStyle/>
          <a:p>
            <a:r>
              <a:rPr lang="en-US" sz="2800"/>
              <a:t>          The Installed Base – Overall Satisfaction</a:t>
            </a:r>
          </a:p>
        </p:txBody>
      </p:sp>
      <p:graphicFrame>
        <p:nvGraphicFramePr>
          <p:cNvPr id="576515" name="Group 3"/>
          <p:cNvGraphicFramePr>
            <a:graphicFrameLocks noGrp="1"/>
          </p:cNvGraphicFramePr>
          <p:nvPr/>
        </p:nvGraphicFramePr>
        <p:xfrm>
          <a:off x="736600" y="1447800"/>
          <a:ext cx="7670800" cy="4572000"/>
        </p:xfrm>
        <a:graphic>
          <a:graphicData uri="http://schemas.openxmlformats.org/drawingml/2006/table">
            <a:tbl>
              <a:tblPr/>
              <a:tblGrid>
                <a:gridCol w="2597150"/>
                <a:gridCol w="1300163"/>
                <a:gridCol w="1119187"/>
                <a:gridCol w="1301750"/>
                <a:gridCol w="1352550"/>
              </a:tblGrid>
              <a:tr h="574675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Top 4 (of 10) Vendors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Based on Ratings by Installed Base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59055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/>
                      </a:r>
                      <a:b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</a:b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#1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/>
                      </a:r>
                      <a:b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</a:b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#2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/>
                      </a:r>
                      <a:b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</a:b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#3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/>
                      </a:r>
                      <a:b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</a:b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#4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FF"/>
                    </a:solidFill>
                  </a:tcPr>
                </a:tc>
              </a:tr>
              <a:tr h="9413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Application SW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(ERP/CRM)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1A32F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/>
                      </a:r>
                      <a:b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1A32F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</a:b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1A32F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Internally Built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Application Development SW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(App Servers/RDBMS)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76543" name="Picture 31" descr="http://oracleimg.com/oracle_image_ma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27" r="34399"/>
          <a:stretch>
            <a:fillRect/>
          </a:stretch>
        </p:blipFill>
        <p:spPr bwMode="auto">
          <a:xfrm>
            <a:off x="3513138" y="3429000"/>
            <a:ext cx="1058862" cy="29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6544" name="Picture 32" descr="IBM logo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724400"/>
            <a:ext cx="838200" cy="38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6545" name="Picture 33" descr="Microsoft Home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61" r="35333" b="12038"/>
          <a:stretch>
            <a:fillRect/>
          </a:stretch>
        </p:blipFill>
        <p:spPr bwMode="auto">
          <a:xfrm>
            <a:off x="5867400" y="4724400"/>
            <a:ext cx="11303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6546" name="Picture 34" descr="BEA Logo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572000"/>
            <a:ext cx="763588" cy="40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6547" name="Picture 35" descr="http://oracleimg.com/oracle_image_ma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27" r="34399"/>
          <a:stretch>
            <a:fillRect/>
          </a:stretch>
        </p:blipFill>
        <p:spPr bwMode="auto">
          <a:xfrm>
            <a:off x="3513138" y="4800600"/>
            <a:ext cx="1058862" cy="29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6548" name="Picture 36" descr="SAP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429000"/>
            <a:ext cx="9779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6549" name="Picture 37" descr="J.D. Edwards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3429000"/>
            <a:ext cx="1130300" cy="37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6550" name="Rectangle 38"/>
          <p:cNvSpPr>
            <a:spLocks noChangeArrowheads="1"/>
          </p:cNvSpPr>
          <p:nvPr/>
        </p:nvSpPr>
        <p:spPr bwMode="auto">
          <a:xfrm>
            <a:off x="2895600" y="6467475"/>
            <a:ext cx="5689600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0066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C0000"/>
              </a:buClr>
              <a:buFont typeface="Wingdings" pitchFamily="2" charset="2"/>
              <a:buChar char="Ÿ"/>
            </a:pPr>
            <a:r>
              <a:rPr lang="en-US" sz="1200" i="1"/>
              <a:t>Source: IDC Latin America User Perceptions of Software Vendors, February 2004 n =587</a:t>
            </a:r>
            <a:r>
              <a:rPr lang="en-US" sz="140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6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6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6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6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6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6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6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6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76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6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76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76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76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76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5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6875" y="762000"/>
            <a:ext cx="8747125" cy="438150"/>
          </a:xfrm>
          <a:noFill/>
          <a:ln/>
        </p:spPr>
        <p:txBody>
          <a:bodyPr anchor="b"/>
          <a:lstStyle/>
          <a:p>
            <a:r>
              <a:rPr lang="en-GB" sz="3200">
                <a:solidFill>
                  <a:srgbClr val="FFFFFF"/>
                </a:solidFill>
              </a:rPr>
              <a:t>Benefits for the Industries </a:t>
            </a:r>
            <a:br>
              <a:rPr lang="en-GB" sz="3200">
                <a:solidFill>
                  <a:srgbClr val="FFFFFF"/>
                </a:solidFill>
              </a:rPr>
            </a:br>
            <a:r>
              <a:rPr lang="en-GB" sz="3200">
                <a:solidFill>
                  <a:srgbClr val="FFFFFF"/>
                </a:solidFill>
              </a:rPr>
              <a:t>Community Members</a:t>
            </a:r>
          </a:p>
        </p:txBody>
      </p:sp>
      <p:pic>
        <p:nvPicPr>
          <p:cNvPr id="578563" name="Picture 3" descr="C:\Program Files\Common Files\Microsoft Shared\Clipart\cagcat50\BD04972_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724400"/>
            <a:ext cx="2924175" cy="1354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856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631113" cy="3109913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000" b="1"/>
              <a:t>Knowledge-exchange</a:t>
            </a:r>
            <a:r>
              <a:rPr lang="en-GB" sz="2000"/>
              <a:t> and innovation i.e. best practice and reuse</a:t>
            </a:r>
          </a:p>
          <a:p>
            <a:pPr>
              <a:lnSpc>
                <a:spcPct val="90000"/>
              </a:lnSpc>
            </a:pPr>
            <a:r>
              <a:rPr lang="en-GB" sz="2000" b="1"/>
              <a:t>Collaboration and Knowledge Sharing</a:t>
            </a:r>
            <a:r>
              <a:rPr lang="en-GB" sz="2000"/>
              <a:t> across geographical and organisational boundaries</a:t>
            </a:r>
          </a:p>
          <a:p>
            <a:pPr>
              <a:lnSpc>
                <a:spcPct val="90000"/>
              </a:lnSpc>
            </a:pPr>
            <a:r>
              <a:rPr lang="en-GB" sz="2000" b="1"/>
              <a:t>Improved</a:t>
            </a:r>
            <a:r>
              <a:rPr lang="en-GB" sz="2000"/>
              <a:t> communication channels</a:t>
            </a:r>
          </a:p>
          <a:p>
            <a:pPr>
              <a:lnSpc>
                <a:spcPct val="90000"/>
              </a:lnSpc>
            </a:pPr>
            <a:r>
              <a:rPr lang="en-GB" sz="2000" b="1"/>
              <a:t>Develops knowledge </a:t>
            </a:r>
            <a:r>
              <a:rPr lang="en-GB" sz="2000"/>
              <a:t>both</a:t>
            </a:r>
            <a:r>
              <a:rPr lang="en-GB" sz="2000" b="1"/>
              <a:t> </a:t>
            </a:r>
            <a:r>
              <a:rPr lang="en-GB" sz="2000"/>
              <a:t>collateral and personal development</a:t>
            </a:r>
          </a:p>
          <a:p>
            <a:pPr>
              <a:lnSpc>
                <a:spcPct val="90000"/>
              </a:lnSpc>
            </a:pPr>
            <a:r>
              <a:rPr lang="en-GB" sz="2000" b="1"/>
              <a:t>Helps to manage complexity</a:t>
            </a:r>
            <a:r>
              <a:rPr lang="en-GB" sz="2000"/>
              <a:t> through participation of experts </a:t>
            </a:r>
          </a:p>
          <a:p>
            <a:pPr>
              <a:lnSpc>
                <a:spcPct val="90000"/>
              </a:lnSpc>
            </a:pPr>
            <a:r>
              <a:rPr lang="en-GB" sz="2000" b="1"/>
              <a:t>Sustained longevity</a:t>
            </a:r>
            <a:r>
              <a:rPr lang="en-GB" sz="2000"/>
              <a:t> independent of organizational changes</a:t>
            </a:r>
          </a:p>
          <a:p>
            <a:pPr>
              <a:lnSpc>
                <a:spcPct val="90000"/>
              </a:lnSpc>
            </a:pPr>
            <a:r>
              <a:rPr lang="en-GB" sz="2000" b="1"/>
              <a:t>Increased visibility</a:t>
            </a:r>
            <a:r>
              <a:rPr lang="en-GB" sz="2000"/>
              <a:t> of participants</a:t>
            </a:r>
          </a:p>
          <a:p>
            <a:pPr>
              <a:lnSpc>
                <a:spcPct val="90000"/>
              </a:lnSpc>
            </a:pPr>
            <a:r>
              <a:rPr lang="en-GB" sz="2000" b="1"/>
              <a:t>Accelerated</a:t>
            </a:r>
            <a:r>
              <a:rPr lang="en-GB" sz="2000"/>
              <a:t> deployment of initiatives</a:t>
            </a:r>
          </a:p>
          <a:p>
            <a:pPr>
              <a:lnSpc>
                <a:spcPct val="90000"/>
              </a:lnSpc>
            </a:pPr>
            <a:r>
              <a:rPr lang="en-GB" sz="2000" b="1"/>
              <a:t>Helps</a:t>
            </a:r>
            <a:r>
              <a:rPr lang="en-GB" sz="2000"/>
              <a:t> to retain talent</a:t>
            </a:r>
          </a:p>
        </p:txBody>
      </p:sp>
    </p:spTree>
  </p:cSld>
  <p:clrMapOvr>
    <a:masterClrMapping/>
  </p:clrMapOvr>
  <p:transition spd="med">
    <p:pull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How to work with Oracle Industries</a:t>
            </a:r>
          </a:p>
        </p:txBody>
      </p:sp>
      <p:sp>
        <p:nvSpPr>
          <p:cNvPr id="580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Be part of the Industries Communities</a:t>
            </a:r>
          </a:p>
          <a:p>
            <a:r>
              <a:rPr lang="en-US"/>
              <a:t>Formal communication process. Each two months: ISVs follow up Conference Call</a:t>
            </a:r>
          </a:p>
          <a:p>
            <a:r>
              <a:rPr lang="en-US"/>
              <a:t>First level contacts: </a:t>
            </a:r>
          </a:p>
          <a:p>
            <a:pPr lvl="1"/>
            <a:r>
              <a:rPr lang="en-US" sz="1600" b="1"/>
              <a:t>Manufacturing: </a:t>
            </a:r>
            <a:r>
              <a:rPr lang="en-US" sz="1600" b="1">
                <a:hlinkClick r:id="rId2"/>
              </a:rPr>
              <a:t>reinaldo.cereseto@oracle.com</a:t>
            </a:r>
            <a:endParaRPr lang="en-US" sz="1600" b="1"/>
          </a:p>
          <a:p>
            <a:pPr lvl="1"/>
            <a:r>
              <a:rPr lang="en-US" sz="1600" b="1"/>
              <a:t>Financial Services:</a:t>
            </a:r>
            <a:r>
              <a:rPr lang="en-US" sz="1600" b="1">
                <a:solidFill>
                  <a:schemeClr val="hlink"/>
                </a:solidFill>
              </a:rPr>
              <a:t>luis-arturo.diaz@oracle.com</a:t>
            </a:r>
          </a:p>
          <a:p>
            <a:pPr lvl="1"/>
            <a:r>
              <a:rPr lang="en-US" sz="1600" b="1"/>
              <a:t>Telcos &amp; Utilities:</a:t>
            </a:r>
            <a:r>
              <a:rPr lang="en-US" sz="1600" b="1">
                <a:solidFill>
                  <a:schemeClr val="hlink"/>
                </a:solidFill>
              </a:rPr>
              <a:t>alejandro.rincon@oracle.com</a:t>
            </a:r>
          </a:p>
          <a:p>
            <a:pPr lvl="1"/>
            <a:r>
              <a:rPr lang="en-US" sz="1600" b="1"/>
              <a:t>Public Sector: </a:t>
            </a:r>
            <a:r>
              <a:rPr lang="en-US" sz="1600" b="1">
                <a:hlinkClick r:id="rId3"/>
              </a:rPr>
              <a:t>francisco.aguilera@oracle.com</a:t>
            </a:r>
            <a:endParaRPr lang="en-US" sz="1600" b="1"/>
          </a:p>
          <a:p>
            <a:pPr lvl="1"/>
            <a:r>
              <a:rPr lang="en-US" sz="1600" b="1"/>
              <a:t>Energy (Oil &amp; Gas):</a:t>
            </a:r>
            <a:r>
              <a:rPr lang="en-US" sz="1600" b="1">
                <a:solidFill>
                  <a:schemeClr val="hlink"/>
                </a:solidFill>
              </a:rPr>
              <a:t>daniel.lanusol@oracle.com</a:t>
            </a:r>
          </a:p>
          <a:p>
            <a:pPr lvl="1"/>
            <a:endParaRPr lang="en-US" sz="1600" b="1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1474" name="Picture 2" descr="OPN_final_fin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1475" name="Rectangle 3"/>
          <p:cNvSpPr>
            <a:spLocks noChangeArrowheads="1"/>
          </p:cNvSpPr>
          <p:nvPr/>
        </p:nvSpPr>
        <p:spPr bwMode="auto">
          <a:xfrm>
            <a:off x="876300" y="2071688"/>
            <a:ext cx="7391400" cy="27051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Agenda</a:t>
            </a:r>
          </a:p>
        </p:txBody>
      </p:sp>
      <p:sp>
        <p:nvSpPr>
          <p:cNvPr id="438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30000"/>
              </a:spcBef>
              <a:buClrTx/>
              <a:buFontTx/>
              <a:buChar char="•"/>
            </a:pPr>
            <a:r>
              <a:rPr lang="en-US"/>
              <a:t> Industries Drivers</a:t>
            </a:r>
          </a:p>
          <a:p>
            <a:pPr>
              <a:spcBef>
                <a:spcPct val="30000"/>
              </a:spcBef>
              <a:buClrTx/>
              <a:buFontTx/>
              <a:buChar char="•"/>
            </a:pPr>
            <a:r>
              <a:rPr lang="en-US"/>
              <a:t> Vision &amp; Strategic Framework</a:t>
            </a:r>
          </a:p>
          <a:p>
            <a:pPr>
              <a:spcBef>
                <a:spcPct val="30000"/>
              </a:spcBef>
              <a:buClrTx/>
              <a:buFontTx/>
              <a:buChar char="•"/>
            </a:pPr>
            <a:r>
              <a:rPr lang="en-US"/>
              <a:t> Oracle Global / LAD Industries</a:t>
            </a:r>
          </a:p>
          <a:p>
            <a:pPr>
              <a:spcBef>
                <a:spcPct val="30000"/>
              </a:spcBef>
              <a:buClrTx/>
              <a:buFontTx/>
              <a:buChar char="•"/>
            </a:pPr>
            <a:r>
              <a:rPr lang="en-US"/>
              <a:t> Snapshot for each industries</a:t>
            </a:r>
          </a:p>
          <a:p>
            <a:pPr>
              <a:spcBef>
                <a:spcPct val="30000"/>
              </a:spcBef>
              <a:buClrTx/>
              <a:buFontTx/>
              <a:buChar char="•"/>
            </a:pPr>
            <a:r>
              <a:rPr lang="en-US"/>
              <a:t>Next Steps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7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7772400" cy="1143000"/>
          </a:xfrm>
        </p:spPr>
        <p:txBody>
          <a:bodyPr/>
          <a:lstStyle/>
          <a:p>
            <a:r>
              <a:rPr lang="en-US"/>
              <a:t>Oracle LAD Snapshots: </a:t>
            </a:r>
          </a:p>
        </p:txBody>
      </p:sp>
      <p:sp>
        <p:nvSpPr>
          <p:cNvPr id="584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52600"/>
            <a:ext cx="9144000" cy="4343400"/>
          </a:xfrm>
        </p:spPr>
        <p:txBody>
          <a:bodyPr/>
          <a:lstStyle/>
          <a:p>
            <a:pPr marL="609600" indent="-609600">
              <a:buFontTx/>
              <a:buAutoNum type="arabicParenR"/>
            </a:pPr>
            <a:r>
              <a:rPr lang="en-US" sz="2400"/>
              <a:t>Oracle Latin America Strategy: Coverage and Indirect Sales at 70%</a:t>
            </a:r>
          </a:p>
          <a:p>
            <a:pPr marL="609600" indent="-609600">
              <a:buFontTx/>
              <a:buAutoNum type="arabicParenR"/>
            </a:pPr>
            <a:r>
              <a:rPr lang="en-US" sz="2400"/>
              <a:t>Oracle created a Special Strategy to be the best option for LAD ISVs and  is investing in market penetration and demand generation.</a:t>
            </a:r>
          </a:p>
          <a:p>
            <a:pPr marL="609600" indent="-609600">
              <a:buFontTx/>
              <a:buAutoNum type="arabicParenR"/>
            </a:pPr>
            <a:r>
              <a:rPr lang="en-US" sz="2400"/>
              <a:t>Oracle has a special services to support your technical team to adopt Oracle Technology and to be trained for free, </a:t>
            </a:r>
          </a:p>
          <a:p>
            <a:pPr marL="609600" indent="-609600">
              <a:buFontTx/>
              <a:buAutoNum type="arabicParenR"/>
            </a:pPr>
            <a:r>
              <a:rPr lang="en-US" sz="2400"/>
              <a:t>Oracle Partner Network has several benefits and help you to promote your solution and generate new opportunities</a:t>
            </a:r>
            <a:endParaRPr lang="en-US">
              <a:solidFill>
                <a:srgbClr val="CC33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82" name="Rectangle 2"/>
          <p:cNvSpPr>
            <a:spLocks noChangeArrowheads="1"/>
          </p:cNvSpPr>
          <p:nvPr/>
        </p:nvSpPr>
        <p:spPr bwMode="auto">
          <a:xfrm>
            <a:off x="685800" y="152400"/>
            <a:ext cx="7804150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defTabSz="1154113">
              <a:lnSpc>
                <a:spcPct val="85000"/>
              </a:lnSpc>
            </a:pPr>
            <a:r>
              <a:rPr lang="es-MX" sz="3600" b="1">
                <a:solidFill>
                  <a:srgbClr val="FF0000"/>
                </a:solidFill>
              </a:rPr>
              <a:t>Latin America Market</a:t>
            </a:r>
            <a:br>
              <a:rPr lang="es-MX" sz="3600" b="1">
                <a:solidFill>
                  <a:srgbClr val="FF0000"/>
                </a:solidFill>
              </a:rPr>
            </a:br>
            <a:r>
              <a:rPr lang="es-MX" sz="4000" b="1">
                <a:solidFill>
                  <a:srgbClr val="FF0000"/>
                </a:solidFill>
              </a:rPr>
              <a:t>is</a:t>
            </a:r>
            <a:r>
              <a:rPr lang="es-MX" sz="3600" b="1">
                <a:solidFill>
                  <a:srgbClr val="FF0000"/>
                </a:solidFill>
              </a:rPr>
              <a:t/>
            </a:r>
            <a:br>
              <a:rPr lang="es-MX" sz="3600" b="1">
                <a:solidFill>
                  <a:srgbClr val="FF0000"/>
                </a:solidFill>
              </a:rPr>
            </a:br>
            <a:r>
              <a:rPr lang="es-MX" sz="3600" b="1">
                <a:solidFill>
                  <a:srgbClr val="FF0000"/>
                </a:solidFill>
              </a:rPr>
              <a:t>Middle Market</a:t>
            </a:r>
            <a:endParaRPr lang="es-MX" b="1">
              <a:solidFill>
                <a:srgbClr val="FF0000"/>
              </a:solidFill>
            </a:endParaRPr>
          </a:p>
        </p:txBody>
      </p:sp>
      <p:sp>
        <p:nvSpPr>
          <p:cNvPr id="583683" name="Rectangle 3"/>
          <p:cNvSpPr>
            <a:spLocks noChangeArrowheads="1"/>
          </p:cNvSpPr>
          <p:nvPr/>
        </p:nvSpPr>
        <p:spPr bwMode="auto">
          <a:xfrm>
            <a:off x="4198938" y="5257800"/>
            <a:ext cx="18208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 fontAlgn="b"/>
            <a:r>
              <a:rPr lang="en-US" sz="1600" b="1">
                <a:cs typeface="Arial" charset="0"/>
              </a:rPr>
              <a:t>531,786</a:t>
            </a:r>
          </a:p>
          <a:p>
            <a:pPr algn="ctr"/>
            <a:r>
              <a:rPr lang="es-MX" sz="1600" b="1">
                <a:solidFill>
                  <a:srgbClr val="FFCC00"/>
                </a:solidFill>
                <a:cs typeface="Arial" charset="0"/>
              </a:rPr>
              <a:t>Total Companies</a:t>
            </a:r>
          </a:p>
        </p:txBody>
      </p:sp>
      <p:sp>
        <p:nvSpPr>
          <p:cNvPr id="583684" name="Rectangle 4"/>
          <p:cNvSpPr>
            <a:spLocks noChangeArrowheads="1"/>
          </p:cNvSpPr>
          <p:nvPr/>
        </p:nvSpPr>
        <p:spPr bwMode="auto">
          <a:xfrm>
            <a:off x="685800" y="1600200"/>
            <a:ext cx="2463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s-MX" sz="1600" b="1">
                <a:solidFill>
                  <a:srgbClr val="FFCC00"/>
                </a:solidFill>
              </a:rPr>
              <a:t>By Revenue (USD$ M)**</a:t>
            </a:r>
          </a:p>
        </p:txBody>
      </p:sp>
      <p:sp>
        <p:nvSpPr>
          <p:cNvPr id="583685" name="Rectangle 5"/>
          <p:cNvSpPr>
            <a:spLocks noChangeArrowheads="1"/>
          </p:cNvSpPr>
          <p:nvPr/>
        </p:nvSpPr>
        <p:spPr bwMode="auto">
          <a:xfrm>
            <a:off x="762000" y="2209800"/>
            <a:ext cx="20399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fontAlgn="t"/>
            <a:r>
              <a:rPr lang="en-US" sz="1600" b="1">
                <a:latin typeface="Tahoma" pitchFamily="34" charset="0"/>
                <a:cs typeface="Tahoma" pitchFamily="34" charset="0"/>
              </a:rPr>
              <a:t>Enterprise (+500)</a:t>
            </a:r>
            <a:endParaRPr lang="es-MX" sz="2000" b="1">
              <a:cs typeface="Tahoma" pitchFamily="34" charset="0"/>
            </a:endParaRPr>
          </a:p>
        </p:txBody>
      </p:sp>
      <p:sp>
        <p:nvSpPr>
          <p:cNvPr id="583686" name="Rectangle 6"/>
          <p:cNvSpPr>
            <a:spLocks noChangeArrowheads="1"/>
          </p:cNvSpPr>
          <p:nvPr/>
        </p:nvSpPr>
        <p:spPr bwMode="auto">
          <a:xfrm>
            <a:off x="812800" y="3048000"/>
            <a:ext cx="2028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fontAlgn="t"/>
            <a:r>
              <a:rPr lang="en-US" sz="1600" b="1">
                <a:latin typeface="Tahoma" pitchFamily="34" charset="0"/>
                <a:cs typeface="Tahoma" pitchFamily="34" charset="0"/>
              </a:rPr>
              <a:t>Large (251 a 499)</a:t>
            </a:r>
          </a:p>
        </p:txBody>
      </p:sp>
      <p:sp>
        <p:nvSpPr>
          <p:cNvPr id="583687" name="Rectangle 7"/>
          <p:cNvSpPr>
            <a:spLocks noChangeArrowheads="1"/>
          </p:cNvSpPr>
          <p:nvPr/>
        </p:nvSpPr>
        <p:spPr bwMode="auto">
          <a:xfrm>
            <a:off x="762000" y="3810000"/>
            <a:ext cx="22685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fontAlgn="t"/>
            <a:r>
              <a:rPr lang="en-US" sz="1600" b="1">
                <a:latin typeface="Tahoma" pitchFamily="34" charset="0"/>
                <a:cs typeface="Tahoma" pitchFamily="34" charset="0"/>
              </a:rPr>
              <a:t>Medium (101 a 250)</a:t>
            </a:r>
          </a:p>
        </p:txBody>
      </p:sp>
      <p:grpSp>
        <p:nvGrpSpPr>
          <p:cNvPr id="583688" name="Group 8"/>
          <p:cNvGrpSpPr>
            <a:grpSpLocks/>
          </p:cNvGrpSpPr>
          <p:nvPr/>
        </p:nvGrpSpPr>
        <p:grpSpPr bwMode="auto">
          <a:xfrm>
            <a:off x="2466975" y="2057400"/>
            <a:ext cx="6296025" cy="3200400"/>
            <a:chOff x="786" y="1296"/>
            <a:chExt cx="1902" cy="2016"/>
          </a:xfrm>
        </p:grpSpPr>
        <p:grpSp>
          <p:nvGrpSpPr>
            <p:cNvPr id="583689" name="Group 9"/>
            <p:cNvGrpSpPr>
              <a:grpSpLocks/>
            </p:cNvGrpSpPr>
            <p:nvPr/>
          </p:nvGrpSpPr>
          <p:grpSpPr bwMode="auto">
            <a:xfrm>
              <a:off x="786" y="1296"/>
              <a:ext cx="1902" cy="2016"/>
              <a:chOff x="960" y="1392"/>
              <a:chExt cx="2147" cy="1803"/>
            </a:xfrm>
          </p:grpSpPr>
          <p:sp>
            <p:nvSpPr>
              <p:cNvPr id="583690" name="AutoShape 10"/>
              <p:cNvSpPr>
                <a:spLocks noChangeArrowheads="1"/>
              </p:cNvSpPr>
              <p:nvPr/>
            </p:nvSpPr>
            <p:spPr bwMode="auto">
              <a:xfrm flipV="1">
                <a:off x="960" y="1392"/>
                <a:ext cx="2147" cy="1803"/>
              </a:xfrm>
              <a:custGeom>
                <a:avLst/>
                <a:gdLst>
                  <a:gd name="G0" fmla="+- 7988 0 0"/>
                  <a:gd name="G1" fmla="+- 21600 0 7988"/>
                  <a:gd name="G2" fmla="*/ 7988 1 2"/>
                  <a:gd name="G3" fmla="+- 21600 0 G2"/>
                  <a:gd name="G4" fmla="+/ 7988 21600 2"/>
                  <a:gd name="G5" fmla="+/ G1 0 2"/>
                  <a:gd name="G6" fmla="*/ 21600 21600 7988"/>
                  <a:gd name="G7" fmla="*/ G6 1 2"/>
                  <a:gd name="G8" fmla="+- 21600 0 G7"/>
                  <a:gd name="G9" fmla="*/ 21600 1 2"/>
                  <a:gd name="G10" fmla="+- 7988 0 G9"/>
                  <a:gd name="G11" fmla="?: G10 G8 0"/>
                  <a:gd name="G12" fmla="?: G10 G7 21600"/>
                  <a:gd name="T0" fmla="*/ 17606 w 21600"/>
                  <a:gd name="T1" fmla="*/ 10800 h 21600"/>
                  <a:gd name="T2" fmla="*/ 10800 w 21600"/>
                  <a:gd name="T3" fmla="*/ 21600 h 21600"/>
                  <a:gd name="T4" fmla="*/ 3994 w 21600"/>
                  <a:gd name="T5" fmla="*/ 10800 h 21600"/>
                  <a:gd name="T6" fmla="*/ 10800 w 21600"/>
                  <a:gd name="T7" fmla="*/ 0 h 21600"/>
                  <a:gd name="T8" fmla="*/ 5794 w 21600"/>
                  <a:gd name="T9" fmla="*/ 5794 h 21600"/>
                  <a:gd name="T10" fmla="*/ 15806 w 21600"/>
                  <a:gd name="T11" fmla="*/ 15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988" y="21600"/>
                    </a:lnTo>
                    <a:lnTo>
                      <a:pt x="13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3366"/>
                  </a:gs>
                  <a:gs pos="100000">
                    <a:srgbClr val="003366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4288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583691" name="Line 11"/>
              <p:cNvSpPr>
                <a:spLocks noChangeShapeType="1"/>
              </p:cNvSpPr>
              <p:nvPr/>
            </p:nvSpPr>
            <p:spPr bwMode="auto">
              <a:xfrm flipH="1">
                <a:off x="1152" y="2784"/>
                <a:ext cx="1776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583692" name="Line 12"/>
              <p:cNvSpPr>
                <a:spLocks noChangeShapeType="1"/>
              </p:cNvSpPr>
              <p:nvPr/>
            </p:nvSpPr>
            <p:spPr bwMode="auto">
              <a:xfrm flipH="1">
                <a:off x="1344" y="2304"/>
                <a:ext cx="1387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583693" name="Line 13"/>
              <p:cNvSpPr>
                <a:spLocks noChangeShapeType="1"/>
              </p:cNvSpPr>
              <p:nvPr/>
            </p:nvSpPr>
            <p:spPr bwMode="auto">
              <a:xfrm>
                <a:off x="1584" y="1824"/>
                <a:ext cx="91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grpSp>
          <p:nvGrpSpPr>
            <p:cNvPr id="583694" name="Group 14"/>
            <p:cNvGrpSpPr>
              <a:grpSpLocks/>
            </p:cNvGrpSpPr>
            <p:nvPr/>
          </p:nvGrpSpPr>
          <p:grpSpPr bwMode="auto">
            <a:xfrm>
              <a:off x="1590" y="1403"/>
              <a:ext cx="294" cy="1769"/>
              <a:chOff x="1595" y="1403"/>
              <a:chExt cx="294" cy="1769"/>
            </a:xfrm>
          </p:grpSpPr>
          <p:sp>
            <p:nvSpPr>
              <p:cNvPr id="583695" name="Rectangle 15"/>
              <p:cNvSpPr>
                <a:spLocks noChangeArrowheads="1"/>
              </p:cNvSpPr>
              <p:nvPr/>
            </p:nvSpPr>
            <p:spPr bwMode="auto">
              <a:xfrm>
                <a:off x="1638" y="1403"/>
                <a:ext cx="21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pPr algn="ctr"/>
                <a:r>
                  <a:rPr lang="es-MX" sz="1600" b="1"/>
                  <a:t>7,724</a:t>
                </a:r>
                <a:endParaRPr lang="es-MX" b="1"/>
              </a:p>
            </p:txBody>
          </p:sp>
          <p:sp>
            <p:nvSpPr>
              <p:cNvPr id="583696" name="Rectangle 16"/>
              <p:cNvSpPr>
                <a:spLocks noChangeArrowheads="1"/>
              </p:cNvSpPr>
              <p:nvPr/>
            </p:nvSpPr>
            <p:spPr bwMode="auto">
              <a:xfrm>
                <a:off x="1621" y="1940"/>
                <a:ext cx="243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pPr algn="ctr"/>
                <a:r>
                  <a:rPr lang="en-US" sz="1600" b="1"/>
                  <a:t>28,686</a:t>
                </a:r>
              </a:p>
            </p:txBody>
          </p:sp>
          <p:sp>
            <p:nvSpPr>
              <p:cNvPr id="583697" name="Rectangle 17"/>
              <p:cNvSpPr>
                <a:spLocks noChangeArrowheads="1"/>
              </p:cNvSpPr>
              <p:nvPr/>
            </p:nvSpPr>
            <p:spPr bwMode="auto">
              <a:xfrm>
                <a:off x="1622" y="2475"/>
                <a:ext cx="243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pPr algn="ctr"/>
                <a:r>
                  <a:rPr lang="en-US" sz="1600" b="1"/>
                  <a:t>57,740</a:t>
                </a:r>
              </a:p>
            </p:txBody>
          </p:sp>
          <p:sp>
            <p:nvSpPr>
              <p:cNvPr id="583698" name="Rectangle 18"/>
              <p:cNvSpPr>
                <a:spLocks noChangeArrowheads="1"/>
              </p:cNvSpPr>
              <p:nvPr/>
            </p:nvSpPr>
            <p:spPr bwMode="auto">
              <a:xfrm>
                <a:off x="1595" y="2960"/>
                <a:ext cx="294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pPr algn="ctr"/>
                <a:r>
                  <a:rPr lang="es-MX" sz="1600" b="1"/>
                  <a:t> </a:t>
                </a:r>
                <a:r>
                  <a:rPr lang="en-US" sz="1600" b="1"/>
                  <a:t>437,635</a:t>
                </a:r>
              </a:p>
            </p:txBody>
          </p:sp>
        </p:grpSp>
      </p:grpSp>
      <p:sp>
        <p:nvSpPr>
          <p:cNvPr id="583699" name="Text Box 19"/>
          <p:cNvSpPr txBox="1">
            <a:spLocks noChangeArrowheads="1"/>
          </p:cNvSpPr>
          <p:nvPr/>
        </p:nvSpPr>
        <p:spPr bwMode="auto">
          <a:xfrm>
            <a:off x="73025" y="6477000"/>
            <a:ext cx="37306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15FA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900" b="1">
                <a:latin typeface="Univers 45 Light" pitchFamily="34" charset="0"/>
              </a:rPr>
              <a:t>Source: </a:t>
            </a:r>
            <a:r>
              <a:rPr lang="en-US" sz="900">
                <a:latin typeface="Univers 45 Light" pitchFamily="34" charset="0"/>
              </a:rPr>
              <a:t>IDC Latin America SMB IT Investment and Opportunity, 2004</a:t>
            </a:r>
          </a:p>
        </p:txBody>
      </p:sp>
      <p:sp>
        <p:nvSpPr>
          <p:cNvPr id="583700" name="Text Box 20"/>
          <p:cNvSpPr txBox="1">
            <a:spLocks noChangeArrowheads="1"/>
          </p:cNvSpPr>
          <p:nvPr/>
        </p:nvSpPr>
        <p:spPr bwMode="auto">
          <a:xfrm>
            <a:off x="152400" y="5927725"/>
            <a:ext cx="8686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15FA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600" b="1">
                <a:latin typeface="Univers 45 Light" pitchFamily="34" charset="0"/>
              </a:rPr>
              <a:t>*6 Main Countries: Argentina, Brasil, Chile, Colombia, Mexico, Venezuela</a:t>
            </a:r>
          </a:p>
          <a:p>
            <a:r>
              <a:rPr lang="en-US" sz="1400" b="1">
                <a:solidFill>
                  <a:srgbClr val="FFCC00"/>
                </a:solidFill>
                <a:latin typeface="Univers 45 Light" pitchFamily="34" charset="0"/>
              </a:rPr>
              <a:t>**Micro Companies were excluded</a:t>
            </a:r>
          </a:p>
        </p:txBody>
      </p:sp>
      <p:sp>
        <p:nvSpPr>
          <p:cNvPr id="583701" name="Rectangle 21"/>
          <p:cNvSpPr>
            <a:spLocks noChangeArrowheads="1"/>
          </p:cNvSpPr>
          <p:nvPr/>
        </p:nvSpPr>
        <p:spPr bwMode="auto">
          <a:xfrm>
            <a:off x="795338" y="4572000"/>
            <a:ext cx="12620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fontAlgn="t"/>
            <a:r>
              <a:rPr lang="en-US" sz="1600" b="1">
                <a:latin typeface="Tahoma" pitchFamily="34" charset="0"/>
                <a:cs typeface="Tahoma" pitchFamily="34" charset="0"/>
              </a:rPr>
              <a:t>Small</a:t>
            </a:r>
          </a:p>
          <a:p>
            <a:pPr fontAlgn="t"/>
            <a:r>
              <a:rPr lang="en-US" sz="1600" b="1">
                <a:latin typeface="Tahoma" pitchFamily="34" charset="0"/>
                <a:cs typeface="Tahoma" pitchFamily="34" charset="0"/>
              </a:rPr>
              <a:t>(10 a 100)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Text Box 2"/>
          <p:cNvSpPr txBox="1">
            <a:spLocks noChangeArrowheads="1"/>
          </p:cNvSpPr>
          <p:nvPr/>
        </p:nvSpPr>
        <p:spPr bwMode="auto">
          <a:xfrm>
            <a:off x="228600" y="3681413"/>
            <a:ext cx="2286000" cy="77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CO" sz="1800" b="1">
                <a:solidFill>
                  <a:srgbClr val="0000FF"/>
                </a:solidFill>
              </a:rPr>
              <a:t>Dysfontionnalities</a:t>
            </a:r>
          </a:p>
          <a:p>
            <a:pPr algn="ctr">
              <a:spcBef>
                <a:spcPct val="50000"/>
              </a:spcBef>
            </a:pPr>
            <a:r>
              <a:rPr lang="es-CO" sz="1800" b="1">
                <a:solidFill>
                  <a:srgbClr val="0000FF"/>
                </a:solidFill>
              </a:rPr>
              <a:t>Changes </a:t>
            </a:r>
            <a:endParaRPr lang="en-US" sz="1800" b="1">
              <a:solidFill>
                <a:srgbClr val="0000FF"/>
              </a:solidFill>
            </a:endParaRPr>
          </a:p>
        </p:txBody>
      </p:sp>
      <p:sp>
        <p:nvSpPr>
          <p:cNvPr id="547843" name="Text Box 3"/>
          <p:cNvSpPr txBox="1">
            <a:spLocks noChangeArrowheads="1"/>
          </p:cNvSpPr>
          <p:nvPr/>
        </p:nvSpPr>
        <p:spPr bwMode="auto">
          <a:xfrm>
            <a:off x="381000" y="4495800"/>
            <a:ext cx="27686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14300" indent="-114300">
              <a:defRPr sz="240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s-CO" sz="1200" b="1">
                <a:latin typeface="Arial" charset="0"/>
              </a:rPr>
              <a:t> Economics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1200" b="1">
                <a:latin typeface="Arial" charset="0"/>
              </a:rPr>
              <a:t> Social &amp; Politics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1200" b="1">
                <a:latin typeface="Arial" charset="0"/>
              </a:rPr>
              <a:t> Technology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CO" sz="1200" b="1">
                <a:latin typeface="Arial" charset="0"/>
              </a:rPr>
              <a:t> Market Evolution</a:t>
            </a:r>
            <a:r>
              <a:rPr lang="es-CO" sz="12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US" sz="1200" b="1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grpSp>
        <p:nvGrpSpPr>
          <p:cNvPr id="547844" name="Group 4"/>
          <p:cNvGrpSpPr>
            <a:grpSpLocks/>
          </p:cNvGrpSpPr>
          <p:nvPr/>
        </p:nvGrpSpPr>
        <p:grpSpPr bwMode="auto">
          <a:xfrm>
            <a:off x="2057400" y="762000"/>
            <a:ext cx="6311900" cy="2165350"/>
            <a:chOff x="1632" y="468"/>
            <a:chExt cx="3976" cy="1364"/>
          </a:xfrm>
        </p:grpSpPr>
        <p:sp>
          <p:nvSpPr>
            <p:cNvPr id="547845" name="AutoShape 5"/>
            <p:cNvSpPr>
              <a:spLocks noChangeArrowheads="1"/>
            </p:cNvSpPr>
            <p:nvPr/>
          </p:nvSpPr>
          <p:spPr bwMode="auto">
            <a:xfrm>
              <a:off x="3112" y="468"/>
              <a:ext cx="501" cy="361"/>
            </a:xfrm>
            <a:custGeom>
              <a:avLst/>
              <a:gdLst>
                <a:gd name="G0" fmla="+- 1214873 0 0"/>
                <a:gd name="G1" fmla="+- 8876244 0 0"/>
                <a:gd name="G2" fmla="+- 1214873 0 8876244"/>
                <a:gd name="G3" fmla="+- 10800 0 0"/>
                <a:gd name="G4" fmla="+- 0 0 121487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8303 0 0"/>
                <a:gd name="G9" fmla="+- 0 0 8876244"/>
                <a:gd name="G10" fmla="+- 8303 0 2700"/>
                <a:gd name="G11" fmla="cos G10 1214873"/>
                <a:gd name="G12" fmla="sin G10 1214873"/>
                <a:gd name="G13" fmla="cos 13500 1214873"/>
                <a:gd name="G14" fmla="sin 13500 1214873"/>
                <a:gd name="G15" fmla="+- G11 10800 0"/>
                <a:gd name="G16" fmla="+- G12 10800 0"/>
                <a:gd name="G17" fmla="+- G13 10800 0"/>
                <a:gd name="G18" fmla="+- G14 10800 0"/>
                <a:gd name="G19" fmla="*/ 8303 1 2"/>
                <a:gd name="G20" fmla="+- G19 5400 0"/>
                <a:gd name="G21" fmla="cos G20 1214873"/>
                <a:gd name="G22" fmla="sin G20 1214873"/>
                <a:gd name="G23" fmla="+- G21 10800 0"/>
                <a:gd name="G24" fmla="+- G12 G23 G22"/>
                <a:gd name="G25" fmla="+- G22 G23 G11"/>
                <a:gd name="G26" fmla="cos 10800 1214873"/>
                <a:gd name="G27" fmla="sin 10800 1214873"/>
                <a:gd name="G28" fmla="cos 8303 1214873"/>
                <a:gd name="G29" fmla="sin 8303 121487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8876244"/>
                <a:gd name="G36" fmla="sin G34 8876244"/>
                <a:gd name="G37" fmla="+/ 8876244 121487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8303 G39"/>
                <a:gd name="G43" fmla="sin 8303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368 w 21600"/>
                <a:gd name="T5" fmla="*/ 277 h 21600"/>
                <a:gd name="T6" fmla="*/ 3993 w 21600"/>
                <a:gd name="T7" fmla="*/ 17502 h 21600"/>
                <a:gd name="T8" fmla="*/ 8930 w 21600"/>
                <a:gd name="T9" fmla="*/ 2710 h 21600"/>
                <a:gd name="T10" fmla="*/ 23599 w 21600"/>
                <a:gd name="T11" fmla="*/ 15091 h 21600"/>
                <a:gd name="T12" fmla="*/ 18601 w 21600"/>
                <a:gd name="T13" fmla="*/ 17580 h 21600"/>
                <a:gd name="T14" fmla="*/ 16112 w 21600"/>
                <a:gd name="T15" fmla="*/ 12581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672" y="13439"/>
                  </a:moveTo>
                  <a:cubicBezTo>
                    <a:pt x="18957" y="12588"/>
                    <a:pt x="19103" y="11697"/>
                    <a:pt x="19103" y="10800"/>
                  </a:cubicBezTo>
                  <a:cubicBezTo>
                    <a:pt x="19103" y="6214"/>
                    <a:pt x="15385" y="2497"/>
                    <a:pt x="10800" y="2497"/>
                  </a:cubicBezTo>
                  <a:cubicBezTo>
                    <a:pt x="6214" y="2497"/>
                    <a:pt x="2497" y="6214"/>
                    <a:pt x="2497" y="10800"/>
                  </a:cubicBezTo>
                  <a:cubicBezTo>
                    <a:pt x="2496" y="12979"/>
                    <a:pt x="3354" y="15072"/>
                    <a:pt x="4883" y="16625"/>
                  </a:cubicBezTo>
                  <a:lnTo>
                    <a:pt x="3104" y="18377"/>
                  </a:lnTo>
                  <a:cubicBezTo>
                    <a:pt x="1115" y="16357"/>
                    <a:pt x="0" y="1363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1967"/>
                    <a:pt x="21410" y="13126"/>
                    <a:pt x="21039" y="14233"/>
                  </a:cubicBezTo>
                  <a:lnTo>
                    <a:pt x="23599" y="15091"/>
                  </a:lnTo>
                  <a:lnTo>
                    <a:pt x="18601" y="17580"/>
                  </a:lnTo>
                  <a:lnTo>
                    <a:pt x="16112" y="12581"/>
                  </a:lnTo>
                  <a:lnTo>
                    <a:pt x="18672" y="13439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scene3d>
              <a:camera prst="legacyObliqueTopLeft"/>
              <a:lightRig rig="legacyFlat3" dir="t"/>
            </a:scene3d>
            <a:sp3d extrusionH="163500" prstMaterial="legacyMatte">
              <a:bevelT w="13500" h="13500" prst="angle"/>
              <a:bevelB w="13500" h="13500" prst="angle"/>
              <a:extrusionClr>
                <a:srgbClr val="FF9900"/>
              </a:extrusionClr>
            </a:sp3d>
            <a:extLst>
              <a:ext uri="{91240B29-F687-4F45-9708-019B960494DF}">
                <a14:hiddenLine xmlns:a14="http://schemas.microsoft.com/office/drawing/2010/main" w="12700">
                  <a:noFill/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FF9900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AU"/>
            </a:p>
          </p:txBody>
        </p:sp>
        <p:sp>
          <p:nvSpPr>
            <p:cNvPr id="547846" name="AutoShape 6"/>
            <p:cNvSpPr>
              <a:spLocks noChangeArrowheads="1"/>
            </p:cNvSpPr>
            <p:nvPr/>
          </p:nvSpPr>
          <p:spPr bwMode="auto">
            <a:xfrm>
              <a:off x="3797" y="468"/>
              <a:ext cx="502" cy="361"/>
            </a:xfrm>
            <a:custGeom>
              <a:avLst/>
              <a:gdLst>
                <a:gd name="G0" fmla="+- 1214873 0 0"/>
                <a:gd name="G1" fmla="+- 8876244 0 0"/>
                <a:gd name="G2" fmla="+- 1214873 0 8876244"/>
                <a:gd name="G3" fmla="+- 10800 0 0"/>
                <a:gd name="G4" fmla="+- 0 0 121487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8303 0 0"/>
                <a:gd name="G9" fmla="+- 0 0 8876244"/>
                <a:gd name="G10" fmla="+- 8303 0 2700"/>
                <a:gd name="G11" fmla="cos G10 1214873"/>
                <a:gd name="G12" fmla="sin G10 1214873"/>
                <a:gd name="G13" fmla="cos 13500 1214873"/>
                <a:gd name="G14" fmla="sin 13500 1214873"/>
                <a:gd name="G15" fmla="+- G11 10800 0"/>
                <a:gd name="G16" fmla="+- G12 10800 0"/>
                <a:gd name="G17" fmla="+- G13 10800 0"/>
                <a:gd name="G18" fmla="+- G14 10800 0"/>
                <a:gd name="G19" fmla="*/ 8303 1 2"/>
                <a:gd name="G20" fmla="+- G19 5400 0"/>
                <a:gd name="G21" fmla="cos G20 1214873"/>
                <a:gd name="G22" fmla="sin G20 1214873"/>
                <a:gd name="G23" fmla="+- G21 10800 0"/>
                <a:gd name="G24" fmla="+- G12 G23 G22"/>
                <a:gd name="G25" fmla="+- G22 G23 G11"/>
                <a:gd name="G26" fmla="cos 10800 1214873"/>
                <a:gd name="G27" fmla="sin 10800 1214873"/>
                <a:gd name="G28" fmla="cos 8303 1214873"/>
                <a:gd name="G29" fmla="sin 8303 121487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8876244"/>
                <a:gd name="G36" fmla="sin G34 8876244"/>
                <a:gd name="G37" fmla="+/ 8876244 121487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8303 G39"/>
                <a:gd name="G43" fmla="sin 8303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368 w 21600"/>
                <a:gd name="T5" fmla="*/ 277 h 21600"/>
                <a:gd name="T6" fmla="*/ 3993 w 21600"/>
                <a:gd name="T7" fmla="*/ 17502 h 21600"/>
                <a:gd name="T8" fmla="*/ 8930 w 21600"/>
                <a:gd name="T9" fmla="*/ 2710 h 21600"/>
                <a:gd name="T10" fmla="*/ 23599 w 21600"/>
                <a:gd name="T11" fmla="*/ 15091 h 21600"/>
                <a:gd name="T12" fmla="*/ 18601 w 21600"/>
                <a:gd name="T13" fmla="*/ 17580 h 21600"/>
                <a:gd name="T14" fmla="*/ 16112 w 21600"/>
                <a:gd name="T15" fmla="*/ 12581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672" y="13439"/>
                  </a:moveTo>
                  <a:cubicBezTo>
                    <a:pt x="18957" y="12588"/>
                    <a:pt x="19103" y="11697"/>
                    <a:pt x="19103" y="10800"/>
                  </a:cubicBezTo>
                  <a:cubicBezTo>
                    <a:pt x="19103" y="6214"/>
                    <a:pt x="15385" y="2497"/>
                    <a:pt x="10800" y="2497"/>
                  </a:cubicBezTo>
                  <a:cubicBezTo>
                    <a:pt x="6214" y="2497"/>
                    <a:pt x="2497" y="6214"/>
                    <a:pt x="2497" y="10800"/>
                  </a:cubicBezTo>
                  <a:cubicBezTo>
                    <a:pt x="2496" y="12979"/>
                    <a:pt x="3354" y="15072"/>
                    <a:pt x="4883" y="16625"/>
                  </a:cubicBezTo>
                  <a:lnTo>
                    <a:pt x="3104" y="18377"/>
                  </a:lnTo>
                  <a:cubicBezTo>
                    <a:pt x="1115" y="16357"/>
                    <a:pt x="0" y="1363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1967"/>
                    <a:pt x="21410" y="13126"/>
                    <a:pt x="21039" y="14233"/>
                  </a:cubicBezTo>
                  <a:lnTo>
                    <a:pt x="23599" y="15091"/>
                  </a:lnTo>
                  <a:lnTo>
                    <a:pt x="18601" y="17580"/>
                  </a:lnTo>
                  <a:lnTo>
                    <a:pt x="16112" y="12581"/>
                  </a:lnTo>
                  <a:lnTo>
                    <a:pt x="18672" y="13439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scene3d>
              <a:camera prst="legacyObliqueTopLeft"/>
              <a:lightRig rig="legacyFlat3" dir="t"/>
            </a:scene3d>
            <a:sp3d extrusionH="163500" prstMaterial="legacyMatte">
              <a:bevelT w="13500" h="13500" prst="angle"/>
              <a:bevelB w="13500" h="13500" prst="angle"/>
              <a:extrusionClr>
                <a:srgbClr val="FF9900"/>
              </a:extrusionClr>
            </a:sp3d>
            <a:extLst>
              <a:ext uri="{91240B29-F687-4F45-9708-019B960494DF}">
                <a14:hiddenLine xmlns:a14="http://schemas.microsoft.com/office/drawing/2010/main" w="12700">
                  <a:noFill/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FF9900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AU"/>
            </a:p>
          </p:txBody>
        </p:sp>
        <p:sp>
          <p:nvSpPr>
            <p:cNvPr id="547847" name="AutoShape 7"/>
            <p:cNvSpPr>
              <a:spLocks noChangeArrowheads="1"/>
            </p:cNvSpPr>
            <p:nvPr/>
          </p:nvSpPr>
          <p:spPr bwMode="auto">
            <a:xfrm>
              <a:off x="4483" y="468"/>
              <a:ext cx="501" cy="361"/>
            </a:xfrm>
            <a:custGeom>
              <a:avLst/>
              <a:gdLst>
                <a:gd name="G0" fmla="+- 1214873 0 0"/>
                <a:gd name="G1" fmla="+- 8876244 0 0"/>
                <a:gd name="G2" fmla="+- 1214873 0 8876244"/>
                <a:gd name="G3" fmla="+- 10800 0 0"/>
                <a:gd name="G4" fmla="+- 0 0 121487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8303 0 0"/>
                <a:gd name="G9" fmla="+- 0 0 8876244"/>
                <a:gd name="G10" fmla="+- 8303 0 2700"/>
                <a:gd name="G11" fmla="cos G10 1214873"/>
                <a:gd name="G12" fmla="sin G10 1214873"/>
                <a:gd name="G13" fmla="cos 13500 1214873"/>
                <a:gd name="G14" fmla="sin 13500 1214873"/>
                <a:gd name="G15" fmla="+- G11 10800 0"/>
                <a:gd name="G16" fmla="+- G12 10800 0"/>
                <a:gd name="G17" fmla="+- G13 10800 0"/>
                <a:gd name="G18" fmla="+- G14 10800 0"/>
                <a:gd name="G19" fmla="*/ 8303 1 2"/>
                <a:gd name="G20" fmla="+- G19 5400 0"/>
                <a:gd name="G21" fmla="cos G20 1214873"/>
                <a:gd name="G22" fmla="sin G20 1214873"/>
                <a:gd name="G23" fmla="+- G21 10800 0"/>
                <a:gd name="G24" fmla="+- G12 G23 G22"/>
                <a:gd name="G25" fmla="+- G22 G23 G11"/>
                <a:gd name="G26" fmla="cos 10800 1214873"/>
                <a:gd name="G27" fmla="sin 10800 1214873"/>
                <a:gd name="G28" fmla="cos 8303 1214873"/>
                <a:gd name="G29" fmla="sin 8303 121487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8876244"/>
                <a:gd name="G36" fmla="sin G34 8876244"/>
                <a:gd name="G37" fmla="+/ 8876244 121487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8303 G39"/>
                <a:gd name="G43" fmla="sin 8303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368 w 21600"/>
                <a:gd name="T5" fmla="*/ 277 h 21600"/>
                <a:gd name="T6" fmla="*/ 3993 w 21600"/>
                <a:gd name="T7" fmla="*/ 17502 h 21600"/>
                <a:gd name="T8" fmla="*/ 8930 w 21600"/>
                <a:gd name="T9" fmla="*/ 2710 h 21600"/>
                <a:gd name="T10" fmla="*/ 23599 w 21600"/>
                <a:gd name="T11" fmla="*/ 15091 h 21600"/>
                <a:gd name="T12" fmla="*/ 18601 w 21600"/>
                <a:gd name="T13" fmla="*/ 17580 h 21600"/>
                <a:gd name="T14" fmla="*/ 16112 w 21600"/>
                <a:gd name="T15" fmla="*/ 12581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672" y="13439"/>
                  </a:moveTo>
                  <a:cubicBezTo>
                    <a:pt x="18957" y="12588"/>
                    <a:pt x="19103" y="11697"/>
                    <a:pt x="19103" y="10800"/>
                  </a:cubicBezTo>
                  <a:cubicBezTo>
                    <a:pt x="19103" y="6214"/>
                    <a:pt x="15385" y="2497"/>
                    <a:pt x="10800" y="2497"/>
                  </a:cubicBezTo>
                  <a:cubicBezTo>
                    <a:pt x="6214" y="2497"/>
                    <a:pt x="2497" y="6214"/>
                    <a:pt x="2497" y="10800"/>
                  </a:cubicBezTo>
                  <a:cubicBezTo>
                    <a:pt x="2496" y="12979"/>
                    <a:pt x="3354" y="15072"/>
                    <a:pt x="4883" y="16625"/>
                  </a:cubicBezTo>
                  <a:lnTo>
                    <a:pt x="3104" y="18377"/>
                  </a:lnTo>
                  <a:cubicBezTo>
                    <a:pt x="1115" y="16357"/>
                    <a:pt x="0" y="1363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1967"/>
                    <a:pt x="21410" y="13126"/>
                    <a:pt x="21039" y="14233"/>
                  </a:cubicBezTo>
                  <a:lnTo>
                    <a:pt x="23599" y="15091"/>
                  </a:lnTo>
                  <a:lnTo>
                    <a:pt x="18601" y="17580"/>
                  </a:lnTo>
                  <a:lnTo>
                    <a:pt x="16112" y="12581"/>
                  </a:lnTo>
                  <a:lnTo>
                    <a:pt x="18672" y="13439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scene3d>
              <a:camera prst="legacyObliqueTopLeft"/>
              <a:lightRig rig="legacyFlat3" dir="t"/>
            </a:scene3d>
            <a:sp3d extrusionH="163500" prstMaterial="legacyMatte">
              <a:bevelT w="13500" h="13500" prst="angle"/>
              <a:bevelB w="13500" h="13500" prst="angle"/>
              <a:extrusionClr>
                <a:srgbClr val="FF9900"/>
              </a:extrusionClr>
            </a:sp3d>
            <a:extLst>
              <a:ext uri="{91240B29-F687-4F45-9708-019B960494DF}">
                <a14:hiddenLine xmlns:a14="http://schemas.microsoft.com/office/drawing/2010/main" w="12700">
                  <a:noFill/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FF9900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AU"/>
            </a:p>
          </p:txBody>
        </p:sp>
        <p:sp>
          <p:nvSpPr>
            <p:cNvPr id="547848" name="Text Box 8"/>
            <p:cNvSpPr txBox="1">
              <a:spLocks noChangeArrowheads="1"/>
            </p:cNvSpPr>
            <p:nvPr/>
          </p:nvSpPr>
          <p:spPr bwMode="auto">
            <a:xfrm>
              <a:off x="1632" y="788"/>
              <a:ext cx="1632" cy="6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CO" sz="2400" b="1">
                  <a:solidFill>
                    <a:schemeClr val="hlink"/>
                  </a:solidFill>
                </a:rPr>
                <a:t>Business cycles</a:t>
              </a:r>
              <a:r>
                <a:rPr lang="es-CO" sz="2400" b="1">
                  <a:solidFill>
                    <a:schemeClr val="accent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          </a:t>
              </a:r>
              <a:r>
                <a:rPr lang="es-CO" sz="1600" b="1">
                  <a:solidFill>
                    <a:schemeClr val="bg1"/>
                  </a:solidFill>
                </a:rPr>
                <a:t>“Hágalo mejor y más eficientemente</a:t>
              </a:r>
              <a:r>
                <a:rPr lang="es-CO" sz="1800" b="1">
                  <a:solidFill>
                    <a:schemeClr val="bg1"/>
                  </a:solidFill>
                </a:rPr>
                <a:t>”</a:t>
              </a:r>
              <a:endParaRPr lang="en-US" sz="1800" b="1">
                <a:solidFill>
                  <a:schemeClr val="bg1"/>
                </a:solidFill>
              </a:endParaRPr>
            </a:p>
          </p:txBody>
        </p:sp>
        <p:sp>
          <p:nvSpPr>
            <p:cNvPr id="547849" name="Text Box 9"/>
            <p:cNvSpPr txBox="1">
              <a:spLocks noChangeArrowheads="1"/>
            </p:cNvSpPr>
            <p:nvPr/>
          </p:nvSpPr>
          <p:spPr bwMode="auto">
            <a:xfrm>
              <a:off x="3256" y="852"/>
              <a:ext cx="2352" cy="9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114300" indent="-114300">
                <a:defRPr sz="2400">
                  <a:solidFill>
                    <a:schemeClr val="tx1"/>
                  </a:solidFill>
                  <a:latin typeface="Times New Roman" pitchFamily="16" charset="0"/>
                  <a:cs typeface="Times New Roman" pitchFamily="16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itchFamily="16" charset="0"/>
                  <a:cs typeface="Times New Roman" pitchFamily="16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6" charset="0"/>
                  <a:cs typeface="Times New Roman" pitchFamily="16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itchFamily="16" charset="0"/>
                  <a:cs typeface="Times New Roman" pitchFamily="16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itchFamily="16" charset="0"/>
                  <a:cs typeface="Times New Roman" pitchFamily="16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6" charset="0"/>
                  <a:cs typeface="Times New Roman" pitchFamily="16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6" charset="0"/>
                  <a:cs typeface="Times New Roman" pitchFamily="16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6" charset="0"/>
                  <a:cs typeface="Times New Roman" pitchFamily="16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6" charset="0"/>
                  <a:cs typeface="Times New Roman" pitchFamily="1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CO" sz="1200" b="1">
                  <a:latin typeface="Arial" charset="0"/>
                </a:rPr>
                <a:t>  “Market Share”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CO" sz="1200" b="1">
                  <a:latin typeface="Arial" charset="0"/>
                </a:rPr>
                <a:t> “ Revenue Share” 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CO" sz="1200" b="1">
                  <a:latin typeface="Arial" charset="0"/>
                </a:rPr>
                <a:t> Restructure / redisign the operational eficiency 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CO" sz="1200" b="1">
                  <a:latin typeface="Arial" charset="0"/>
                </a:rPr>
                <a:t> Breaktroughts Initiatives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endParaRPr lang="en-US" sz="1200" b="1">
                <a:latin typeface="Arial" charset="0"/>
              </a:endParaRPr>
            </a:p>
          </p:txBody>
        </p:sp>
      </p:grpSp>
      <p:grpSp>
        <p:nvGrpSpPr>
          <p:cNvPr id="547850" name="Group 10"/>
          <p:cNvGrpSpPr>
            <a:grpSpLocks/>
          </p:cNvGrpSpPr>
          <p:nvPr/>
        </p:nvGrpSpPr>
        <p:grpSpPr bwMode="auto">
          <a:xfrm>
            <a:off x="2819400" y="3549650"/>
            <a:ext cx="5651500" cy="2057400"/>
            <a:chOff x="1776" y="2236"/>
            <a:chExt cx="3560" cy="1296"/>
          </a:xfrm>
        </p:grpSpPr>
        <p:grpSp>
          <p:nvGrpSpPr>
            <p:cNvPr id="547851" name="Group 11"/>
            <p:cNvGrpSpPr>
              <a:grpSpLocks/>
            </p:cNvGrpSpPr>
            <p:nvPr/>
          </p:nvGrpSpPr>
          <p:grpSpPr bwMode="auto">
            <a:xfrm>
              <a:off x="1776" y="2236"/>
              <a:ext cx="3560" cy="1296"/>
              <a:chOff x="1776" y="2236"/>
              <a:chExt cx="3560" cy="1296"/>
            </a:xfrm>
          </p:grpSpPr>
          <p:sp>
            <p:nvSpPr>
              <p:cNvPr id="547852" name="AutoShape 12"/>
              <p:cNvSpPr>
                <a:spLocks noChangeArrowheads="1"/>
              </p:cNvSpPr>
              <p:nvPr/>
            </p:nvSpPr>
            <p:spPr bwMode="auto">
              <a:xfrm>
                <a:off x="3272" y="2236"/>
                <a:ext cx="2064" cy="1296"/>
              </a:xfrm>
              <a:custGeom>
                <a:avLst/>
                <a:gdLst>
                  <a:gd name="G0" fmla="+- -1586382 0 0"/>
                  <a:gd name="G1" fmla="+- -10461281 0 0"/>
                  <a:gd name="G2" fmla="+- -1586382 0 -10461281"/>
                  <a:gd name="G3" fmla="+- 10800 0 0"/>
                  <a:gd name="G4" fmla="+- 0 0 -1586382"/>
                  <a:gd name="T0" fmla="*/ 360 256 1"/>
                  <a:gd name="T1" fmla="*/ 0 256 1"/>
                  <a:gd name="G5" fmla="+- G2 T0 T1"/>
                  <a:gd name="G6" fmla="?: G2 G2 G5"/>
                  <a:gd name="G7" fmla="+- 0 0 G6"/>
                  <a:gd name="G8" fmla="+- 10214 0 0"/>
                  <a:gd name="G9" fmla="+- 0 0 -10461281"/>
                  <a:gd name="G10" fmla="+- 10214 0 2700"/>
                  <a:gd name="G11" fmla="cos G10 -1586382"/>
                  <a:gd name="G12" fmla="sin G10 -1586382"/>
                  <a:gd name="G13" fmla="cos 13500 -1586382"/>
                  <a:gd name="G14" fmla="sin 13500 -1586382"/>
                  <a:gd name="G15" fmla="+- G11 10800 0"/>
                  <a:gd name="G16" fmla="+- G12 10800 0"/>
                  <a:gd name="G17" fmla="+- G13 10800 0"/>
                  <a:gd name="G18" fmla="+- G14 10800 0"/>
                  <a:gd name="G19" fmla="*/ 10214 1 2"/>
                  <a:gd name="G20" fmla="+- G19 5400 0"/>
                  <a:gd name="G21" fmla="cos G20 -1586382"/>
                  <a:gd name="G22" fmla="sin G20 -1586382"/>
                  <a:gd name="G23" fmla="+- G21 10800 0"/>
                  <a:gd name="G24" fmla="+- G12 G23 G22"/>
                  <a:gd name="G25" fmla="+- G22 G23 G11"/>
                  <a:gd name="G26" fmla="cos 10800 -1586382"/>
                  <a:gd name="G27" fmla="sin 10800 -1586382"/>
                  <a:gd name="G28" fmla="cos 10214 -1586382"/>
                  <a:gd name="G29" fmla="sin 10214 -1586382"/>
                  <a:gd name="G30" fmla="+- G26 10800 0"/>
                  <a:gd name="G31" fmla="+- G27 10800 0"/>
                  <a:gd name="G32" fmla="+- G28 10800 0"/>
                  <a:gd name="G33" fmla="+- G29 10800 0"/>
                  <a:gd name="G34" fmla="+- G19 5400 0"/>
                  <a:gd name="G35" fmla="cos G34 -10461281"/>
                  <a:gd name="G36" fmla="sin G34 -10461281"/>
                  <a:gd name="G37" fmla="+/ -10461281 -1586382 2"/>
                  <a:gd name="T2" fmla="*/ 180 256 1"/>
                  <a:gd name="T3" fmla="*/ 0 256 1"/>
                  <a:gd name="G38" fmla="+- G37 T2 T3"/>
                  <a:gd name="G39" fmla="?: G2 G37 G38"/>
                  <a:gd name="G40" fmla="cos 10800 G39"/>
                  <a:gd name="G41" fmla="sin 10800 G39"/>
                  <a:gd name="G42" fmla="cos 10214 G39"/>
                  <a:gd name="G43" fmla="sin 10214 G39"/>
                  <a:gd name="G44" fmla="+- G40 10800 0"/>
                  <a:gd name="G45" fmla="+- G41 10800 0"/>
                  <a:gd name="G46" fmla="+- G42 10800 0"/>
                  <a:gd name="G47" fmla="+- G43 10800 0"/>
                  <a:gd name="G48" fmla="+- G35 10800 0"/>
                  <a:gd name="G49" fmla="+- G36 10800 0"/>
                  <a:gd name="T4" fmla="*/ 10438 w 21600"/>
                  <a:gd name="T5" fmla="*/ 6 h 21600"/>
                  <a:gd name="T6" fmla="*/ 950 w 21600"/>
                  <a:gd name="T7" fmla="*/ 7142 h 21600"/>
                  <a:gd name="T8" fmla="*/ 10458 w 21600"/>
                  <a:gd name="T9" fmla="*/ 591 h 21600"/>
                  <a:gd name="T10" fmla="*/ 23113 w 21600"/>
                  <a:gd name="T11" fmla="*/ 5264 h 21600"/>
                  <a:gd name="T12" fmla="*/ 21611 w 21600"/>
                  <a:gd name="T13" fmla="*/ 9221 h 21600"/>
                  <a:gd name="T14" fmla="*/ 17653 w 21600"/>
                  <a:gd name="T15" fmla="*/ 7719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20115" y="6612"/>
                    </a:moveTo>
                    <a:cubicBezTo>
                      <a:pt x="18467" y="2944"/>
                      <a:pt x="14820" y="586"/>
                      <a:pt x="10800" y="586"/>
                    </a:cubicBezTo>
                    <a:cubicBezTo>
                      <a:pt x="6530" y="585"/>
                      <a:pt x="2711" y="3241"/>
                      <a:pt x="1224" y="7244"/>
                    </a:cubicBezTo>
                    <a:lnTo>
                      <a:pt x="675" y="7040"/>
                    </a:lnTo>
                    <a:cubicBezTo>
                      <a:pt x="2247" y="2808"/>
                      <a:pt x="6285" y="-1"/>
                      <a:pt x="10800" y="0"/>
                    </a:cubicBezTo>
                    <a:cubicBezTo>
                      <a:pt x="15051" y="0"/>
                      <a:pt x="18907" y="2494"/>
                      <a:pt x="20650" y="6371"/>
                    </a:cubicBezTo>
                    <a:lnTo>
                      <a:pt x="23113" y="5264"/>
                    </a:lnTo>
                    <a:lnTo>
                      <a:pt x="21611" y="9221"/>
                    </a:lnTo>
                    <a:lnTo>
                      <a:pt x="17653" y="7719"/>
                    </a:lnTo>
                    <a:lnTo>
                      <a:pt x="20115" y="661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FFF00">
                      <a:gamma/>
                      <a:shade val="46275"/>
                      <a:invGamma/>
                    </a:srgbClr>
                  </a:gs>
                  <a:gs pos="100000">
                    <a:srgbClr val="FFFF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scene3d>
                <a:camera prst="legacyObliqueTopLeft"/>
                <a:lightRig rig="legacyFlat3" dir="t"/>
              </a:scene3d>
              <a:sp3d extrusionH="163500" prstMaterial="legacyMatte">
                <a:bevelT w="13500" h="13500" prst="angle"/>
                <a:bevelB w="13500" h="13500" prst="angle"/>
                <a:extrusionClr>
                  <a:srgbClr val="FFFF00"/>
                </a:extrusionClr>
              </a:sp3d>
              <a:extLst>
                <a:ext uri="{91240B29-F687-4F45-9708-019B960494DF}">
                  <a14:hiddenLine xmlns:a14="http://schemas.microsoft.com/office/drawing/2010/main" w="12700">
                    <a:noFill/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rgbClr val="FFFF00">
                          <a:gamma/>
                          <a:shade val="60000"/>
                          <a:invGamma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AU"/>
              </a:p>
            </p:txBody>
          </p:sp>
          <p:sp>
            <p:nvSpPr>
              <p:cNvPr id="547853" name="Text Box 13"/>
              <p:cNvSpPr txBox="1">
                <a:spLocks noChangeArrowheads="1"/>
              </p:cNvSpPr>
              <p:nvPr/>
            </p:nvSpPr>
            <p:spPr bwMode="auto">
              <a:xfrm>
                <a:off x="1776" y="2708"/>
                <a:ext cx="1536" cy="5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CO" sz="2400" b="1">
                    <a:solidFill>
                      <a:srgbClr val="FF3300"/>
                    </a:solidFill>
                  </a:rPr>
                  <a:t>Not Business as Usual</a:t>
                </a:r>
                <a:endParaRPr lang="en-US" sz="1800" b="1">
                  <a:solidFill>
                    <a:srgbClr val="0033CC"/>
                  </a:solidFill>
                </a:endParaRPr>
              </a:p>
            </p:txBody>
          </p:sp>
        </p:grpSp>
        <p:sp>
          <p:nvSpPr>
            <p:cNvPr id="547854" name="Text Box 14"/>
            <p:cNvSpPr txBox="1">
              <a:spLocks noChangeArrowheads="1"/>
            </p:cNvSpPr>
            <p:nvPr/>
          </p:nvSpPr>
          <p:spPr bwMode="auto">
            <a:xfrm>
              <a:off x="3312" y="2736"/>
              <a:ext cx="1968" cy="6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114300" indent="-114300">
                <a:defRPr sz="2400">
                  <a:solidFill>
                    <a:schemeClr val="tx1"/>
                  </a:solidFill>
                  <a:latin typeface="Times New Roman" pitchFamily="16" charset="0"/>
                  <a:cs typeface="Times New Roman" pitchFamily="16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itchFamily="16" charset="0"/>
                  <a:cs typeface="Times New Roman" pitchFamily="16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6" charset="0"/>
                  <a:cs typeface="Times New Roman" pitchFamily="16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itchFamily="16" charset="0"/>
                  <a:cs typeface="Times New Roman" pitchFamily="16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pitchFamily="16" charset="0"/>
                  <a:cs typeface="Times New Roman" pitchFamily="16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6" charset="0"/>
                  <a:cs typeface="Times New Roman" pitchFamily="16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6" charset="0"/>
                  <a:cs typeface="Times New Roman" pitchFamily="16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6" charset="0"/>
                  <a:cs typeface="Times New Roman" pitchFamily="16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6" charset="0"/>
                  <a:cs typeface="Times New Roman" pitchFamily="16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CO" sz="1200" b="1">
                  <a:latin typeface="Arial" charset="0"/>
                </a:rPr>
                <a:t>Reiventing the future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CO" sz="1200" b="1">
                  <a:latin typeface="Arial" charset="0"/>
                </a:rPr>
                <a:t>Innovation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CO" sz="1200" b="1">
                  <a:latin typeface="Arial" charset="0"/>
                </a:rPr>
                <a:t> “Opportunity Share”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CO" sz="1200" b="1">
                  <a:latin typeface="Arial" charset="0"/>
                </a:rPr>
                <a:t>“Go to Market” different</a:t>
              </a:r>
            </a:p>
          </p:txBody>
        </p:sp>
      </p:grpSp>
      <p:sp>
        <p:nvSpPr>
          <p:cNvPr id="547855" name="Line 15"/>
          <p:cNvSpPr>
            <a:spLocks noChangeShapeType="1"/>
          </p:cNvSpPr>
          <p:nvPr/>
        </p:nvSpPr>
        <p:spPr bwMode="auto">
          <a:xfrm flipV="1">
            <a:off x="2286000" y="3333750"/>
            <a:ext cx="457200" cy="304800"/>
          </a:xfrm>
          <a:prstGeom prst="line">
            <a:avLst/>
          </a:prstGeom>
          <a:noFill/>
          <a:ln w="57150">
            <a:solidFill>
              <a:schemeClr val="bg2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47856" name="Line 16"/>
          <p:cNvSpPr>
            <a:spLocks noChangeShapeType="1"/>
          </p:cNvSpPr>
          <p:nvPr/>
        </p:nvSpPr>
        <p:spPr bwMode="auto">
          <a:xfrm>
            <a:off x="2286000" y="5162550"/>
            <a:ext cx="457200" cy="304800"/>
          </a:xfrm>
          <a:prstGeom prst="line">
            <a:avLst/>
          </a:prstGeom>
          <a:noFill/>
          <a:ln w="57150">
            <a:solidFill>
              <a:schemeClr val="bg2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pic>
        <p:nvPicPr>
          <p:cNvPr id="547857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89163"/>
            <a:ext cx="1490663" cy="151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7858" name="Rectangle 18"/>
          <p:cNvSpPr>
            <a:spLocks noChangeArrowheads="1"/>
          </p:cNvSpPr>
          <p:nvPr/>
        </p:nvSpPr>
        <p:spPr bwMode="auto">
          <a:xfrm>
            <a:off x="76200" y="325438"/>
            <a:ext cx="2235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pt-BR" sz="3200" b="1">
                <a:latin typeface="Univers 45 Light" pitchFamily="34" charset="0"/>
              </a:rPr>
              <a:t>Industries </a:t>
            </a:r>
          </a:p>
          <a:p>
            <a:r>
              <a:rPr lang="pt-BR" sz="3200" b="1">
                <a:latin typeface="Univers 45 Light" pitchFamily="34" charset="0"/>
              </a:rPr>
              <a:t>Drivers</a:t>
            </a:r>
            <a:endParaRPr lang="es-MX" sz="3200" b="1">
              <a:latin typeface="Univers 45 Light" pitchFamily="34" charset="0"/>
            </a:endParaRPr>
          </a:p>
        </p:txBody>
      </p:sp>
      <p:sp>
        <p:nvSpPr>
          <p:cNvPr id="547859" name="AutoShape 19"/>
          <p:cNvSpPr>
            <a:spLocks noChangeArrowheads="1"/>
          </p:cNvSpPr>
          <p:nvPr/>
        </p:nvSpPr>
        <p:spPr bwMode="auto">
          <a:xfrm rot="-2107846">
            <a:off x="2362200" y="2667000"/>
            <a:ext cx="2381250" cy="990600"/>
          </a:xfrm>
          <a:prstGeom prst="flowChartAlternateProcess">
            <a:avLst/>
          </a:prstGeom>
          <a:noFill/>
          <a:ln w="12700">
            <a:solidFill>
              <a:schemeClr val="tx1"/>
            </a:solidFill>
            <a:prstDash val="dashDot"/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MX" sz="2200" b="1">
                <a:latin typeface="Times New Roman" pitchFamily="16" charset="0"/>
              </a:rPr>
              <a:t>Let’s change the</a:t>
            </a:r>
          </a:p>
          <a:p>
            <a:pPr algn="ctr"/>
            <a:r>
              <a:rPr lang="es-MX" sz="2200" b="1">
                <a:latin typeface="Times New Roman" pitchFamily="16" charset="0"/>
              </a:rPr>
              <a:t>rules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47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478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478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47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47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47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7859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54050" y="0"/>
            <a:ext cx="8307388" cy="971550"/>
          </a:xfrm>
        </p:spPr>
        <p:txBody>
          <a:bodyPr/>
          <a:lstStyle/>
          <a:p>
            <a:r>
              <a:rPr lang="pt-BR" sz="3600">
                <a:latin typeface="Univers 45 Light" pitchFamily="34" charset="0"/>
              </a:rPr>
              <a:t>Vision y Strategic Framework</a:t>
            </a:r>
            <a:endParaRPr lang="en-US" sz="3600">
              <a:latin typeface="Univers 45 Light" pitchFamily="34" charset="0"/>
            </a:endParaRPr>
          </a:p>
        </p:txBody>
      </p:sp>
      <p:sp>
        <p:nvSpPr>
          <p:cNvPr id="548867" name="Freeform 3"/>
          <p:cNvSpPr>
            <a:spLocks/>
          </p:cNvSpPr>
          <p:nvPr/>
        </p:nvSpPr>
        <p:spPr bwMode="auto">
          <a:xfrm>
            <a:off x="228600" y="1249363"/>
            <a:ext cx="7575550" cy="2713037"/>
          </a:xfrm>
          <a:custGeom>
            <a:avLst/>
            <a:gdLst>
              <a:gd name="T0" fmla="*/ 135 w 4899"/>
              <a:gd name="T1" fmla="*/ 281 h 1709"/>
              <a:gd name="T2" fmla="*/ 425 w 4899"/>
              <a:gd name="T3" fmla="*/ 280 h 1709"/>
              <a:gd name="T4" fmla="*/ 701 w 4899"/>
              <a:gd name="T5" fmla="*/ 288 h 1709"/>
              <a:gd name="T6" fmla="*/ 981 w 4899"/>
              <a:gd name="T7" fmla="*/ 304 h 1709"/>
              <a:gd name="T8" fmla="*/ 1256 w 4899"/>
              <a:gd name="T9" fmla="*/ 327 h 1709"/>
              <a:gd name="T10" fmla="*/ 1565 w 4899"/>
              <a:gd name="T11" fmla="*/ 360 h 1709"/>
              <a:gd name="T12" fmla="*/ 1821 w 4899"/>
              <a:gd name="T13" fmla="*/ 399 h 1709"/>
              <a:gd name="T14" fmla="*/ 2165 w 4899"/>
              <a:gd name="T15" fmla="*/ 459 h 1709"/>
              <a:gd name="T16" fmla="*/ 2577 w 4899"/>
              <a:gd name="T17" fmla="*/ 558 h 1709"/>
              <a:gd name="T18" fmla="*/ 2818 w 4899"/>
              <a:gd name="T19" fmla="*/ 631 h 1709"/>
              <a:gd name="T20" fmla="*/ 3174 w 4899"/>
              <a:gd name="T21" fmla="*/ 763 h 1709"/>
              <a:gd name="T22" fmla="*/ 3398 w 4899"/>
              <a:gd name="T23" fmla="*/ 862 h 1709"/>
              <a:gd name="T24" fmla="*/ 3597 w 4899"/>
              <a:gd name="T25" fmla="*/ 979 h 1709"/>
              <a:gd name="T26" fmla="*/ 3759 w 4899"/>
              <a:gd name="T27" fmla="*/ 1093 h 1709"/>
              <a:gd name="T28" fmla="*/ 3900 w 4899"/>
              <a:gd name="T29" fmla="*/ 1216 h 1709"/>
              <a:gd name="T30" fmla="*/ 4002 w 4899"/>
              <a:gd name="T31" fmla="*/ 1330 h 1709"/>
              <a:gd name="T32" fmla="*/ 4066 w 4899"/>
              <a:gd name="T33" fmla="*/ 1437 h 1709"/>
              <a:gd name="T34" fmla="*/ 4108 w 4899"/>
              <a:gd name="T35" fmla="*/ 1533 h 1709"/>
              <a:gd name="T36" fmla="*/ 4134 w 4899"/>
              <a:gd name="T37" fmla="*/ 1651 h 1709"/>
              <a:gd name="T38" fmla="*/ 4898 w 4899"/>
              <a:gd name="T39" fmla="*/ 1692 h 1709"/>
              <a:gd name="T40" fmla="*/ 4870 w 4899"/>
              <a:gd name="T41" fmla="*/ 1523 h 1709"/>
              <a:gd name="T42" fmla="*/ 4824 w 4899"/>
              <a:gd name="T43" fmla="*/ 1403 h 1709"/>
              <a:gd name="T44" fmla="*/ 4756 w 4899"/>
              <a:gd name="T45" fmla="*/ 1284 h 1709"/>
              <a:gd name="T46" fmla="*/ 4665 w 4899"/>
              <a:gd name="T47" fmla="*/ 1166 h 1709"/>
              <a:gd name="T48" fmla="*/ 4550 w 4899"/>
              <a:gd name="T49" fmla="*/ 1050 h 1709"/>
              <a:gd name="T50" fmla="*/ 4418 w 4899"/>
              <a:gd name="T51" fmla="*/ 941 h 1709"/>
              <a:gd name="T52" fmla="*/ 4220 w 4899"/>
              <a:gd name="T53" fmla="*/ 806 h 1709"/>
              <a:gd name="T54" fmla="*/ 3929 w 4899"/>
              <a:gd name="T55" fmla="*/ 654 h 1709"/>
              <a:gd name="T56" fmla="*/ 3653 w 4899"/>
              <a:gd name="T57" fmla="*/ 534 h 1709"/>
              <a:gd name="T58" fmla="*/ 3257 w 4899"/>
              <a:gd name="T59" fmla="*/ 395 h 1709"/>
              <a:gd name="T60" fmla="*/ 2853 w 4899"/>
              <a:gd name="T61" fmla="*/ 290 h 1709"/>
              <a:gd name="T62" fmla="*/ 2558 w 4899"/>
              <a:gd name="T63" fmla="*/ 222 h 1709"/>
              <a:gd name="T64" fmla="*/ 2304 w 4899"/>
              <a:gd name="T65" fmla="*/ 175 h 1709"/>
              <a:gd name="T66" fmla="*/ 2038 w 4899"/>
              <a:gd name="T67" fmla="*/ 130 h 1709"/>
              <a:gd name="T68" fmla="*/ 1711 w 4899"/>
              <a:gd name="T69" fmla="*/ 89 h 1709"/>
              <a:gd name="T70" fmla="*/ 1350 w 4899"/>
              <a:gd name="T71" fmla="*/ 49 h 1709"/>
              <a:gd name="T72" fmla="*/ 994 w 4899"/>
              <a:gd name="T73" fmla="*/ 25 h 1709"/>
              <a:gd name="T74" fmla="*/ 623 w 4899"/>
              <a:gd name="T75" fmla="*/ 9 h 1709"/>
              <a:gd name="T76" fmla="*/ 129 w 4899"/>
              <a:gd name="T77" fmla="*/ 3 h 1709"/>
              <a:gd name="T78" fmla="*/ 10 w 4899"/>
              <a:gd name="T79" fmla="*/ 279 h 1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99" h="1709">
                <a:moveTo>
                  <a:pt x="10" y="279"/>
                </a:moveTo>
                <a:lnTo>
                  <a:pt x="135" y="281"/>
                </a:lnTo>
                <a:lnTo>
                  <a:pt x="295" y="279"/>
                </a:lnTo>
                <a:lnTo>
                  <a:pt x="425" y="280"/>
                </a:lnTo>
                <a:lnTo>
                  <a:pt x="556" y="284"/>
                </a:lnTo>
                <a:lnTo>
                  <a:pt x="701" y="288"/>
                </a:lnTo>
                <a:lnTo>
                  <a:pt x="831" y="295"/>
                </a:lnTo>
                <a:lnTo>
                  <a:pt x="981" y="304"/>
                </a:lnTo>
                <a:lnTo>
                  <a:pt x="1103" y="313"/>
                </a:lnTo>
                <a:lnTo>
                  <a:pt x="1256" y="327"/>
                </a:lnTo>
                <a:lnTo>
                  <a:pt x="1404" y="344"/>
                </a:lnTo>
                <a:lnTo>
                  <a:pt x="1565" y="360"/>
                </a:lnTo>
                <a:lnTo>
                  <a:pt x="1698" y="382"/>
                </a:lnTo>
                <a:lnTo>
                  <a:pt x="1821" y="399"/>
                </a:lnTo>
                <a:lnTo>
                  <a:pt x="1962" y="421"/>
                </a:lnTo>
                <a:lnTo>
                  <a:pt x="2165" y="459"/>
                </a:lnTo>
                <a:lnTo>
                  <a:pt x="2353" y="501"/>
                </a:lnTo>
                <a:lnTo>
                  <a:pt x="2577" y="558"/>
                </a:lnTo>
                <a:lnTo>
                  <a:pt x="2724" y="600"/>
                </a:lnTo>
                <a:lnTo>
                  <a:pt x="2818" y="631"/>
                </a:lnTo>
                <a:lnTo>
                  <a:pt x="3001" y="693"/>
                </a:lnTo>
                <a:lnTo>
                  <a:pt x="3174" y="763"/>
                </a:lnTo>
                <a:lnTo>
                  <a:pt x="3301" y="817"/>
                </a:lnTo>
                <a:lnTo>
                  <a:pt x="3398" y="862"/>
                </a:lnTo>
                <a:lnTo>
                  <a:pt x="3506" y="922"/>
                </a:lnTo>
                <a:lnTo>
                  <a:pt x="3597" y="979"/>
                </a:lnTo>
                <a:lnTo>
                  <a:pt x="3674" y="1029"/>
                </a:lnTo>
                <a:lnTo>
                  <a:pt x="3759" y="1093"/>
                </a:lnTo>
                <a:lnTo>
                  <a:pt x="3836" y="1155"/>
                </a:lnTo>
                <a:lnTo>
                  <a:pt x="3900" y="1216"/>
                </a:lnTo>
                <a:lnTo>
                  <a:pt x="3956" y="1274"/>
                </a:lnTo>
                <a:lnTo>
                  <a:pt x="4002" y="1330"/>
                </a:lnTo>
                <a:lnTo>
                  <a:pt x="4036" y="1380"/>
                </a:lnTo>
                <a:lnTo>
                  <a:pt x="4066" y="1437"/>
                </a:lnTo>
                <a:lnTo>
                  <a:pt x="4093" y="1489"/>
                </a:lnTo>
                <a:lnTo>
                  <a:pt x="4108" y="1533"/>
                </a:lnTo>
                <a:lnTo>
                  <a:pt x="4124" y="1595"/>
                </a:lnTo>
                <a:lnTo>
                  <a:pt x="4134" y="1651"/>
                </a:lnTo>
                <a:lnTo>
                  <a:pt x="4137" y="1708"/>
                </a:lnTo>
                <a:lnTo>
                  <a:pt x="4898" y="1692"/>
                </a:lnTo>
                <a:lnTo>
                  <a:pt x="4886" y="1601"/>
                </a:lnTo>
                <a:lnTo>
                  <a:pt x="4870" y="1523"/>
                </a:lnTo>
                <a:lnTo>
                  <a:pt x="4849" y="1455"/>
                </a:lnTo>
                <a:lnTo>
                  <a:pt x="4824" y="1403"/>
                </a:lnTo>
                <a:lnTo>
                  <a:pt x="4799" y="1347"/>
                </a:lnTo>
                <a:lnTo>
                  <a:pt x="4756" y="1284"/>
                </a:lnTo>
                <a:lnTo>
                  <a:pt x="4722" y="1235"/>
                </a:lnTo>
                <a:lnTo>
                  <a:pt x="4665" y="1166"/>
                </a:lnTo>
                <a:lnTo>
                  <a:pt x="4608" y="1107"/>
                </a:lnTo>
                <a:lnTo>
                  <a:pt x="4550" y="1050"/>
                </a:lnTo>
                <a:lnTo>
                  <a:pt x="4480" y="989"/>
                </a:lnTo>
                <a:lnTo>
                  <a:pt x="4418" y="941"/>
                </a:lnTo>
                <a:lnTo>
                  <a:pt x="4318" y="871"/>
                </a:lnTo>
                <a:lnTo>
                  <a:pt x="4220" y="806"/>
                </a:lnTo>
                <a:lnTo>
                  <a:pt x="4073" y="726"/>
                </a:lnTo>
                <a:lnTo>
                  <a:pt x="3929" y="654"/>
                </a:lnTo>
                <a:lnTo>
                  <a:pt x="3782" y="590"/>
                </a:lnTo>
                <a:lnTo>
                  <a:pt x="3653" y="534"/>
                </a:lnTo>
                <a:lnTo>
                  <a:pt x="3467" y="466"/>
                </a:lnTo>
                <a:lnTo>
                  <a:pt x="3257" y="395"/>
                </a:lnTo>
                <a:lnTo>
                  <a:pt x="3045" y="338"/>
                </a:lnTo>
                <a:lnTo>
                  <a:pt x="2853" y="290"/>
                </a:lnTo>
                <a:lnTo>
                  <a:pt x="2721" y="258"/>
                </a:lnTo>
                <a:lnTo>
                  <a:pt x="2558" y="222"/>
                </a:lnTo>
                <a:lnTo>
                  <a:pt x="2439" y="198"/>
                </a:lnTo>
                <a:lnTo>
                  <a:pt x="2304" y="175"/>
                </a:lnTo>
                <a:lnTo>
                  <a:pt x="2168" y="151"/>
                </a:lnTo>
                <a:lnTo>
                  <a:pt x="2038" y="130"/>
                </a:lnTo>
                <a:lnTo>
                  <a:pt x="1863" y="105"/>
                </a:lnTo>
                <a:lnTo>
                  <a:pt x="1711" y="89"/>
                </a:lnTo>
                <a:lnTo>
                  <a:pt x="1545" y="69"/>
                </a:lnTo>
                <a:lnTo>
                  <a:pt x="1350" y="49"/>
                </a:lnTo>
                <a:lnTo>
                  <a:pt x="1152" y="33"/>
                </a:lnTo>
                <a:lnTo>
                  <a:pt x="994" y="25"/>
                </a:lnTo>
                <a:lnTo>
                  <a:pt x="814" y="13"/>
                </a:lnTo>
                <a:lnTo>
                  <a:pt x="623" y="9"/>
                </a:lnTo>
                <a:lnTo>
                  <a:pt x="365" y="3"/>
                </a:lnTo>
                <a:lnTo>
                  <a:pt x="129" y="3"/>
                </a:lnTo>
                <a:lnTo>
                  <a:pt x="0" y="0"/>
                </a:lnTo>
                <a:lnTo>
                  <a:pt x="10" y="279"/>
                </a:lnTo>
              </a:path>
            </a:pathLst>
          </a:custGeom>
          <a:gradFill rotWithShape="0">
            <a:gsLst>
              <a:gs pos="0">
                <a:srgbClr val="993300">
                  <a:gamma/>
                  <a:shade val="49804"/>
                  <a:invGamma/>
                </a:srgbClr>
              </a:gs>
              <a:gs pos="100000">
                <a:srgbClr val="9933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48868" name="Freeform 4"/>
          <p:cNvSpPr>
            <a:spLocks/>
          </p:cNvSpPr>
          <p:nvPr/>
        </p:nvSpPr>
        <p:spPr bwMode="auto">
          <a:xfrm>
            <a:off x="231775" y="989013"/>
            <a:ext cx="7423150" cy="2211387"/>
          </a:xfrm>
          <a:custGeom>
            <a:avLst/>
            <a:gdLst>
              <a:gd name="T0" fmla="*/ 132 w 4801"/>
              <a:gd name="T1" fmla="*/ 229 h 1393"/>
              <a:gd name="T2" fmla="*/ 416 w 4801"/>
              <a:gd name="T3" fmla="*/ 228 h 1393"/>
              <a:gd name="T4" fmla="*/ 687 w 4801"/>
              <a:gd name="T5" fmla="*/ 235 h 1393"/>
              <a:gd name="T6" fmla="*/ 961 w 4801"/>
              <a:gd name="T7" fmla="*/ 248 h 1393"/>
              <a:gd name="T8" fmla="*/ 1231 w 4801"/>
              <a:gd name="T9" fmla="*/ 267 h 1393"/>
              <a:gd name="T10" fmla="*/ 1534 w 4801"/>
              <a:gd name="T11" fmla="*/ 294 h 1393"/>
              <a:gd name="T12" fmla="*/ 1785 w 4801"/>
              <a:gd name="T13" fmla="*/ 325 h 1393"/>
              <a:gd name="T14" fmla="*/ 2122 w 4801"/>
              <a:gd name="T15" fmla="*/ 374 h 1393"/>
              <a:gd name="T16" fmla="*/ 2525 w 4801"/>
              <a:gd name="T17" fmla="*/ 455 h 1393"/>
              <a:gd name="T18" fmla="*/ 2761 w 4801"/>
              <a:gd name="T19" fmla="*/ 514 h 1393"/>
              <a:gd name="T20" fmla="*/ 3110 w 4801"/>
              <a:gd name="T21" fmla="*/ 622 h 1393"/>
              <a:gd name="T22" fmla="*/ 3330 w 4801"/>
              <a:gd name="T23" fmla="*/ 703 h 1393"/>
              <a:gd name="T24" fmla="*/ 3525 w 4801"/>
              <a:gd name="T25" fmla="*/ 798 h 1393"/>
              <a:gd name="T26" fmla="*/ 3684 w 4801"/>
              <a:gd name="T27" fmla="*/ 891 h 1393"/>
              <a:gd name="T28" fmla="*/ 3822 w 4801"/>
              <a:gd name="T29" fmla="*/ 991 h 1393"/>
              <a:gd name="T30" fmla="*/ 3922 w 4801"/>
              <a:gd name="T31" fmla="*/ 1084 h 1393"/>
              <a:gd name="T32" fmla="*/ 3985 w 4801"/>
              <a:gd name="T33" fmla="*/ 1171 h 1393"/>
              <a:gd name="T34" fmla="*/ 4026 w 4801"/>
              <a:gd name="T35" fmla="*/ 1250 h 1393"/>
              <a:gd name="T36" fmla="*/ 4051 w 4801"/>
              <a:gd name="T37" fmla="*/ 1345 h 1393"/>
              <a:gd name="T38" fmla="*/ 4800 w 4801"/>
              <a:gd name="T39" fmla="*/ 1378 h 1393"/>
              <a:gd name="T40" fmla="*/ 4773 w 4801"/>
              <a:gd name="T41" fmla="*/ 1241 h 1393"/>
              <a:gd name="T42" fmla="*/ 4728 w 4801"/>
              <a:gd name="T43" fmla="*/ 1143 h 1393"/>
              <a:gd name="T44" fmla="*/ 4661 w 4801"/>
              <a:gd name="T45" fmla="*/ 1047 h 1393"/>
              <a:gd name="T46" fmla="*/ 4572 w 4801"/>
              <a:gd name="T47" fmla="*/ 950 h 1393"/>
              <a:gd name="T48" fmla="*/ 4459 w 4801"/>
              <a:gd name="T49" fmla="*/ 856 h 1393"/>
              <a:gd name="T50" fmla="*/ 4330 w 4801"/>
              <a:gd name="T51" fmla="*/ 766 h 1393"/>
              <a:gd name="T52" fmla="*/ 4136 w 4801"/>
              <a:gd name="T53" fmla="*/ 657 h 1393"/>
              <a:gd name="T54" fmla="*/ 3850 w 4801"/>
              <a:gd name="T55" fmla="*/ 533 h 1393"/>
              <a:gd name="T56" fmla="*/ 3580 w 4801"/>
              <a:gd name="T57" fmla="*/ 435 h 1393"/>
              <a:gd name="T58" fmla="*/ 3192 w 4801"/>
              <a:gd name="T59" fmla="*/ 322 h 1393"/>
              <a:gd name="T60" fmla="*/ 2796 w 4801"/>
              <a:gd name="T61" fmla="*/ 236 h 1393"/>
              <a:gd name="T62" fmla="*/ 2506 w 4801"/>
              <a:gd name="T63" fmla="*/ 181 h 1393"/>
              <a:gd name="T64" fmla="*/ 2258 w 4801"/>
              <a:gd name="T65" fmla="*/ 143 h 1393"/>
              <a:gd name="T66" fmla="*/ 1998 w 4801"/>
              <a:gd name="T67" fmla="*/ 106 h 1393"/>
              <a:gd name="T68" fmla="*/ 1677 w 4801"/>
              <a:gd name="T69" fmla="*/ 73 h 1393"/>
              <a:gd name="T70" fmla="*/ 1323 w 4801"/>
              <a:gd name="T71" fmla="*/ 40 h 1393"/>
              <a:gd name="T72" fmla="*/ 974 w 4801"/>
              <a:gd name="T73" fmla="*/ 21 h 1393"/>
              <a:gd name="T74" fmla="*/ 610 w 4801"/>
              <a:gd name="T75" fmla="*/ 7 h 1393"/>
              <a:gd name="T76" fmla="*/ 126 w 4801"/>
              <a:gd name="T77" fmla="*/ 2 h 1393"/>
              <a:gd name="T78" fmla="*/ 9 w 4801"/>
              <a:gd name="T79" fmla="*/ 227 h 1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01" h="1393">
                <a:moveTo>
                  <a:pt x="9" y="227"/>
                </a:moveTo>
                <a:lnTo>
                  <a:pt x="132" y="229"/>
                </a:lnTo>
                <a:lnTo>
                  <a:pt x="289" y="228"/>
                </a:lnTo>
                <a:lnTo>
                  <a:pt x="416" y="228"/>
                </a:lnTo>
                <a:lnTo>
                  <a:pt x="545" y="231"/>
                </a:lnTo>
                <a:lnTo>
                  <a:pt x="687" y="235"/>
                </a:lnTo>
                <a:lnTo>
                  <a:pt x="814" y="241"/>
                </a:lnTo>
                <a:lnTo>
                  <a:pt x="961" y="248"/>
                </a:lnTo>
                <a:lnTo>
                  <a:pt x="1081" y="255"/>
                </a:lnTo>
                <a:lnTo>
                  <a:pt x="1231" y="267"/>
                </a:lnTo>
                <a:lnTo>
                  <a:pt x="1376" y="281"/>
                </a:lnTo>
                <a:lnTo>
                  <a:pt x="1534" y="294"/>
                </a:lnTo>
                <a:lnTo>
                  <a:pt x="1664" y="311"/>
                </a:lnTo>
                <a:lnTo>
                  <a:pt x="1785" y="325"/>
                </a:lnTo>
                <a:lnTo>
                  <a:pt x="1923" y="343"/>
                </a:lnTo>
                <a:lnTo>
                  <a:pt x="2122" y="374"/>
                </a:lnTo>
                <a:lnTo>
                  <a:pt x="2306" y="408"/>
                </a:lnTo>
                <a:lnTo>
                  <a:pt x="2525" y="455"/>
                </a:lnTo>
                <a:lnTo>
                  <a:pt x="2669" y="489"/>
                </a:lnTo>
                <a:lnTo>
                  <a:pt x="2761" y="514"/>
                </a:lnTo>
                <a:lnTo>
                  <a:pt x="2941" y="564"/>
                </a:lnTo>
                <a:lnTo>
                  <a:pt x="3110" y="622"/>
                </a:lnTo>
                <a:lnTo>
                  <a:pt x="3235" y="666"/>
                </a:lnTo>
                <a:lnTo>
                  <a:pt x="3330" y="703"/>
                </a:lnTo>
                <a:lnTo>
                  <a:pt x="3436" y="751"/>
                </a:lnTo>
                <a:lnTo>
                  <a:pt x="3525" y="798"/>
                </a:lnTo>
                <a:lnTo>
                  <a:pt x="3600" y="838"/>
                </a:lnTo>
                <a:lnTo>
                  <a:pt x="3684" y="891"/>
                </a:lnTo>
                <a:lnTo>
                  <a:pt x="3759" y="941"/>
                </a:lnTo>
                <a:lnTo>
                  <a:pt x="3822" y="991"/>
                </a:lnTo>
                <a:lnTo>
                  <a:pt x="3877" y="1038"/>
                </a:lnTo>
                <a:lnTo>
                  <a:pt x="3922" y="1084"/>
                </a:lnTo>
                <a:lnTo>
                  <a:pt x="3955" y="1125"/>
                </a:lnTo>
                <a:lnTo>
                  <a:pt x="3985" y="1171"/>
                </a:lnTo>
                <a:lnTo>
                  <a:pt x="4011" y="1213"/>
                </a:lnTo>
                <a:lnTo>
                  <a:pt x="4026" y="1250"/>
                </a:lnTo>
                <a:lnTo>
                  <a:pt x="4042" y="1300"/>
                </a:lnTo>
                <a:lnTo>
                  <a:pt x="4051" y="1345"/>
                </a:lnTo>
                <a:lnTo>
                  <a:pt x="4054" y="1392"/>
                </a:lnTo>
                <a:lnTo>
                  <a:pt x="4800" y="1378"/>
                </a:lnTo>
                <a:lnTo>
                  <a:pt x="4789" y="1305"/>
                </a:lnTo>
                <a:lnTo>
                  <a:pt x="4773" y="1241"/>
                </a:lnTo>
                <a:lnTo>
                  <a:pt x="4752" y="1186"/>
                </a:lnTo>
                <a:lnTo>
                  <a:pt x="4728" y="1143"/>
                </a:lnTo>
                <a:lnTo>
                  <a:pt x="4703" y="1097"/>
                </a:lnTo>
                <a:lnTo>
                  <a:pt x="4661" y="1047"/>
                </a:lnTo>
                <a:lnTo>
                  <a:pt x="4628" y="1006"/>
                </a:lnTo>
                <a:lnTo>
                  <a:pt x="4572" y="950"/>
                </a:lnTo>
                <a:lnTo>
                  <a:pt x="4516" y="902"/>
                </a:lnTo>
                <a:lnTo>
                  <a:pt x="4459" y="856"/>
                </a:lnTo>
                <a:lnTo>
                  <a:pt x="4391" y="806"/>
                </a:lnTo>
                <a:lnTo>
                  <a:pt x="4330" y="766"/>
                </a:lnTo>
                <a:lnTo>
                  <a:pt x="4232" y="710"/>
                </a:lnTo>
                <a:lnTo>
                  <a:pt x="4136" y="657"/>
                </a:lnTo>
                <a:lnTo>
                  <a:pt x="3992" y="592"/>
                </a:lnTo>
                <a:lnTo>
                  <a:pt x="3850" y="533"/>
                </a:lnTo>
                <a:lnTo>
                  <a:pt x="3706" y="480"/>
                </a:lnTo>
                <a:lnTo>
                  <a:pt x="3580" y="435"/>
                </a:lnTo>
                <a:lnTo>
                  <a:pt x="3398" y="380"/>
                </a:lnTo>
                <a:lnTo>
                  <a:pt x="3192" y="322"/>
                </a:lnTo>
                <a:lnTo>
                  <a:pt x="2984" y="275"/>
                </a:lnTo>
                <a:lnTo>
                  <a:pt x="2796" y="236"/>
                </a:lnTo>
                <a:lnTo>
                  <a:pt x="2666" y="210"/>
                </a:lnTo>
                <a:lnTo>
                  <a:pt x="2506" y="181"/>
                </a:lnTo>
                <a:lnTo>
                  <a:pt x="2391" y="161"/>
                </a:lnTo>
                <a:lnTo>
                  <a:pt x="2258" y="143"/>
                </a:lnTo>
                <a:lnTo>
                  <a:pt x="2125" y="123"/>
                </a:lnTo>
                <a:lnTo>
                  <a:pt x="1998" y="106"/>
                </a:lnTo>
                <a:lnTo>
                  <a:pt x="1826" y="86"/>
                </a:lnTo>
                <a:lnTo>
                  <a:pt x="1677" y="73"/>
                </a:lnTo>
                <a:lnTo>
                  <a:pt x="1514" y="56"/>
                </a:lnTo>
                <a:lnTo>
                  <a:pt x="1323" y="40"/>
                </a:lnTo>
                <a:lnTo>
                  <a:pt x="1129" y="27"/>
                </a:lnTo>
                <a:lnTo>
                  <a:pt x="974" y="21"/>
                </a:lnTo>
                <a:lnTo>
                  <a:pt x="798" y="10"/>
                </a:lnTo>
                <a:lnTo>
                  <a:pt x="610" y="7"/>
                </a:lnTo>
                <a:lnTo>
                  <a:pt x="357" y="2"/>
                </a:lnTo>
                <a:lnTo>
                  <a:pt x="126" y="2"/>
                </a:lnTo>
                <a:lnTo>
                  <a:pt x="0" y="0"/>
                </a:lnTo>
                <a:lnTo>
                  <a:pt x="9" y="227"/>
                </a:lnTo>
              </a:path>
            </a:pathLst>
          </a:custGeom>
          <a:gradFill rotWithShape="0">
            <a:gsLst>
              <a:gs pos="0">
                <a:srgbClr val="FF3300">
                  <a:gamma/>
                  <a:tint val="23922"/>
                  <a:invGamma/>
                </a:srgbClr>
              </a:gs>
              <a:gs pos="100000">
                <a:srgbClr val="FF3300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48869" name="Freeform 5"/>
          <p:cNvSpPr>
            <a:spLocks/>
          </p:cNvSpPr>
          <p:nvPr/>
        </p:nvSpPr>
        <p:spPr bwMode="auto">
          <a:xfrm>
            <a:off x="5346700" y="2876550"/>
            <a:ext cx="3505200" cy="884238"/>
          </a:xfrm>
          <a:custGeom>
            <a:avLst/>
            <a:gdLst>
              <a:gd name="T0" fmla="*/ 0 w 2353"/>
              <a:gd name="T1" fmla="*/ 9 h 557"/>
              <a:gd name="T2" fmla="*/ 2352 w 2353"/>
              <a:gd name="T3" fmla="*/ 0 h 557"/>
              <a:gd name="T4" fmla="*/ 1182 w 2353"/>
              <a:gd name="T5" fmla="*/ 556 h 557"/>
              <a:gd name="T6" fmla="*/ 0 w 2353"/>
              <a:gd name="T7" fmla="*/ 9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53" h="557">
                <a:moveTo>
                  <a:pt x="0" y="9"/>
                </a:moveTo>
                <a:lnTo>
                  <a:pt x="2352" y="0"/>
                </a:lnTo>
                <a:lnTo>
                  <a:pt x="1182" y="556"/>
                </a:lnTo>
                <a:lnTo>
                  <a:pt x="0" y="9"/>
                </a:lnTo>
              </a:path>
            </a:pathLst>
          </a:custGeom>
          <a:gradFill rotWithShape="0">
            <a:gsLst>
              <a:gs pos="0">
                <a:srgbClr val="FF5050"/>
              </a:gs>
              <a:gs pos="100000">
                <a:srgbClr val="FF7C80"/>
              </a:gs>
            </a:gsLst>
            <a:lin ang="5400000" scaled="1"/>
          </a:gra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48870" name="Freeform 6"/>
          <p:cNvSpPr>
            <a:spLocks/>
          </p:cNvSpPr>
          <p:nvPr/>
        </p:nvSpPr>
        <p:spPr bwMode="auto">
          <a:xfrm>
            <a:off x="7134225" y="2894013"/>
            <a:ext cx="1708150" cy="1373187"/>
          </a:xfrm>
          <a:custGeom>
            <a:avLst/>
            <a:gdLst>
              <a:gd name="T0" fmla="*/ 0 w 1105"/>
              <a:gd name="T1" fmla="*/ 528 h 865"/>
              <a:gd name="T2" fmla="*/ 0 w 1105"/>
              <a:gd name="T3" fmla="*/ 864 h 865"/>
              <a:gd name="T4" fmla="*/ 1104 w 1105"/>
              <a:gd name="T5" fmla="*/ 336 h 865"/>
              <a:gd name="T6" fmla="*/ 1104 w 1105"/>
              <a:gd name="T7" fmla="*/ 0 h 865"/>
              <a:gd name="T8" fmla="*/ 0 w 1105"/>
              <a:gd name="T9" fmla="*/ 528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5" h="865">
                <a:moveTo>
                  <a:pt x="0" y="528"/>
                </a:moveTo>
                <a:lnTo>
                  <a:pt x="0" y="864"/>
                </a:lnTo>
                <a:lnTo>
                  <a:pt x="1104" y="336"/>
                </a:lnTo>
                <a:lnTo>
                  <a:pt x="1104" y="0"/>
                </a:lnTo>
                <a:lnTo>
                  <a:pt x="0" y="528"/>
                </a:lnTo>
              </a:path>
            </a:pathLst>
          </a:custGeom>
          <a:gradFill rotWithShape="0">
            <a:gsLst>
              <a:gs pos="0">
                <a:srgbClr val="CC6600">
                  <a:gamma/>
                  <a:shade val="69804"/>
                  <a:invGamma/>
                </a:srgbClr>
              </a:gs>
              <a:gs pos="100000">
                <a:srgbClr val="CC66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48871" name="Freeform 7"/>
          <p:cNvSpPr>
            <a:spLocks/>
          </p:cNvSpPr>
          <p:nvPr/>
        </p:nvSpPr>
        <p:spPr bwMode="auto">
          <a:xfrm>
            <a:off x="5353050" y="2894013"/>
            <a:ext cx="1782763" cy="1373187"/>
          </a:xfrm>
          <a:custGeom>
            <a:avLst/>
            <a:gdLst>
              <a:gd name="T0" fmla="*/ 1152 w 1153"/>
              <a:gd name="T1" fmla="*/ 528 h 865"/>
              <a:gd name="T2" fmla="*/ 1152 w 1153"/>
              <a:gd name="T3" fmla="*/ 864 h 865"/>
              <a:gd name="T4" fmla="*/ 0 w 1153"/>
              <a:gd name="T5" fmla="*/ 336 h 865"/>
              <a:gd name="T6" fmla="*/ 0 w 1153"/>
              <a:gd name="T7" fmla="*/ 0 h 865"/>
              <a:gd name="T8" fmla="*/ 1152 w 1153"/>
              <a:gd name="T9" fmla="*/ 528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3" h="865">
                <a:moveTo>
                  <a:pt x="1152" y="528"/>
                </a:moveTo>
                <a:lnTo>
                  <a:pt x="1152" y="864"/>
                </a:lnTo>
                <a:lnTo>
                  <a:pt x="0" y="336"/>
                </a:lnTo>
                <a:lnTo>
                  <a:pt x="0" y="0"/>
                </a:lnTo>
                <a:lnTo>
                  <a:pt x="1152" y="528"/>
                </a:lnTo>
              </a:path>
            </a:pathLst>
          </a:custGeom>
          <a:gradFill rotWithShape="0">
            <a:gsLst>
              <a:gs pos="0">
                <a:srgbClr val="CC6600">
                  <a:gamma/>
                  <a:shade val="69804"/>
                  <a:invGamma/>
                </a:srgbClr>
              </a:gs>
              <a:gs pos="100000">
                <a:srgbClr val="CC66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rnd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48872" name="Rectangle 8"/>
          <p:cNvSpPr>
            <a:spLocks noChangeArrowheads="1"/>
          </p:cNvSpPr>
          <p:nvPr/>
        </p:nvSpPr>
        <p:spPr bwMode="auto">
          <a:xfrm>
            <a:off x="5489575" y="4281488"/>
            <a:ext cx="3654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algn="ctr"/>
            <a:r>
              <a:rPr lang="pt-BR" sz="2400" b="1">
                <a:solidFill>
                  <a:srgbClr val="FF0000"/>
                </a:solidFill>
                <a:latin typeface="Univers 45 Light" pitchFamily="34" charset="0"/>
              </a:rPr>
              <a:t>A new approach</a:t>
            </a:r>
            <a:endParaRPr lang="en-US" sz="2400" b="1">
              <a:solidFill>
                <a:srgbClr val="FF0000"/>
              </a:solidFill>
              <a:latin typeface="Univers 45 Light" pitchFamily="34" charset="0"/>
            </a:endParaRPr>
          </a:p>
        </p:txBody>
      </p:sp>
      <p:grpSp>
        <p:nvGrpSpPr>
          <p:cNvPr id="548873" name="Group 9"/>
          <p:cNvGrpSpPr>
            <a:grpSpLocks/>
          </p:cNvGrpSpPr>
          <p:nvPr/>
        </p:nvGrpSpPr>
        <p:grpSpPr bwMode="auto">
          <a:xfrm>
            <a:off x="5562600" y="2438400"/>
            <a:ext cx="3429000" cy="3644900"/>
            <a:chOff x="3504" y="1536"/>
            <a:chExt cx="2160" cy="2296"/>
          </a:xfrm>
        </p:grpSpPr>
        <p:sp>
          <p:nvSpPr>
            <p:cNvPr id="548874" name="Oval 10"/>
            <p:cNvSpPr>
              <a:spLocks noChangeArrowheads="1"/>
            </p:cNvSpPr>
            <p:nvPr/>
          </p:nvSpPr>
          <p:spPr bwMode="auto">
            <a:xfrm>
              <a:off x="3552" y="1536"/>
              <a:ext cx="1776" cy="1056"/>
            </a:xfrm>
            <a:prstGeom prst="ellipse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ED261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4000" b="1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Univers 45 Light" pitchFamily="34" charset="0"/>
                </a:rPr>
                <a:t>Services</a:t>
              </a:r>
            </a:p>
            <a:p>
              <a:pPr algn="ctr"/>
              <a:r>
                <a:rPr lang="en-US" sz="1800" b="1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Univers 45 Light" pitchFamily="34" charset="0"/>
                </a:rPr>
                <a:t>Vision</a:t>
              </a:r>
            </a:p>
            <a:p>
              <a:pPr algn="ctr"/>
              <a:r>
                <a:rPr lang="en-US" sz="1800" b="1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Univers 45 Light" pitchFamily="34" charset="0"/>
                </a:rPr>
                <a:t>&amp;</a:t>
              </a:r>
            </a:p>
            <a:p>
              <a:pPr algn="ctr"/>
              <a:r>
                <a:rPr lang="en-US" sz="1800" b="1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Univers 45 Light" pitchFamily="34" charset="0"/>
                </a:rPr>
                <a:t>Execution</a:t>
              </a:r>
              <a:endParaRPr lang="en-US" sz="2000" b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nivers 45 Light" pitchFamily="34" charset="0"/>
              </a:endParaRPr>
            </a:p>
          </p:txBody>
        </p:sp>
        <p:sp>
          <p:nvSpPr>
            <p:cNvPr id="548875" name="Text Box 11"/>
            <p:cNvSpPr txBox="1">
              <a:spLocks noChangeArrowheads="1"/>
            </p:cNvSpPr>
            <p:nvPr/>
          </p:nvSpPr>
          <p:spPr bwMode="auto">
            <a:xfrm>
              <a:off x="3840" y="3428"/>
              <a:ext cx="1824" cy="404"/>
            </a:xfrm>
            <a:prstGeom prst="rect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ED261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400" b="1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Univers 45 Light" pitchFamily="34" charset="0"/>
                </a:rPr>
                <a:t>Tranforming the Business and </a:t>
              </a:r>
            </a:p>
            <a:p>
              <a:pPr algn="ctr"/>
              <a:r>
                <a:rPr lang="en-US" sz="1400" b="1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Univers 45 Light" pitchFamily="34" charset="0"/>
                </a:rPr>
                <a:t>the Industries</a:t>
              </a:r>
            </a:p>
          </p:txBody>
        </p:sp>
        <p:sp>
          <p:nvSpPr>
            <p:cNvPr id="548876" name="Text Box 12"/>
            <p:cNvSpPr txBox="1">
              <a:spLocks noChangeArrowheads="1"/>
            </p:cNvSpPr>
            <p:nvPr/>
          </p:nvSpPr>
          <p:spPr bwMode="auto">
            <a:xfrm>
              <a:off x="3504" y="3052"/>
              <a:ext cx="1104" cy="375"/>
            </a:xfrm>
            <a:prstGeom prst="rect">
              <a:avLst/>
            </a:prstGeom>
            <a:gradFill rotWithShape="0">
              <a:gsLst>
                <a:gs pos="0">
                  <a:srgbClr val="FF9900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ED261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Univers 45 Light" pitchFamily="34" charset="0"/>
                </a:rPr>
                <a:t>Substantials</a:t>
              </a:r>
            </a:p>
            <a:p>
              <a:pPr algn="ctr"/>
              <a:r>
                <a:rPr lang="en-US"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Univers 45 Light" pitchFamily="34" charset="0"/>
                </a:rPr>
                <a:t>Changes</a:t>
              </a:r>
            </a:p>
            <a:p>
              <a:pPr algn="ctr"/>
              <a:endPara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Univers 45 Light" pitchFamily="34" charset="0"/>
              </a:endParaRPr>
            </a:p>
          </p:txBody>
        </p:sp>
      </p:grpSp>
      <p:grpSp>
        <p:nvGrpSpPr>
          <p:cNvPr id="548877" name="Group 13"/>
          <p:cNvGrpSpPr>
            <a:grpSpLocks/>
          </p:cNvGrpSpPr>
          <p:nvPr/>
        </p:nvGrpSpPr>
        <p:grpSpPr bwMode="auto">
          <a:xfrm>
            <a:off x="212725" y="914400"/>
            <a:ext cx="1768475" cy="3657600"/>
            <a:chOff x="134" y="576"/>
            <a:chExt cx="1114" cy="2304"/>
          </a:xfrm>
        </p:grpSpPr>
        <p:sp>
          <p:nvSpPr>
            <p:cNvPr id="548878" name="Oval 14"/>
            <p:cNvSpPr>
              <a:spLocks noChangeArrowheads="1"/>
            </p:cNvSpPr>
            <p:nvPr/>
          </p:nvSpPr>
          <p:spPr bwMode="auto">
            <a:xfrm>
              <a:off x="240" y="576"/>
              <a:ext cx="960" cy="527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600" b="1">
                  <a:solidFill>
                    <a:srgbClr val="0033CC"/>
                  </a:solidFill>
                  <a:latin typeface="Univers 45 Light" pitchFamily="34" charset="0"/>
                </a:rPr>
                <a:t>Features &amp;</a:t>
              </a:r>
            </a:p>
            <a:p>
              <a:pPr algn="ctr"/>
              <a:r>
                <a:rPr lang="en-US" sz="1600" b="1">
                  <a:solidFill>
                    <a:srgbClr val="0033CC"/>
                  </a:solidFill>
                  <a:latin typeface="Univers 45 Light" pitchFamily="34" charset="0"/>
                </a:rPr>
                <a:t>Functions</a:t>
              </a:r>
            </a:p>
          </p:txBody>
        </p:sp>
        <p:sp>
          <p:nvSpPr>
            <p:cNvPr id="548879" name="Rectangle 15"/>
            <p:cNvSpPr>
              <a:spLocks noChangeArrowheads="1"/>
            </p:cNvSpPr>
            <p:nvPr/>
          </p:nvSpPr>
          <p:spPr bwMode="auto">
            <a:xfrm>
              <a:off x="144" y="1295"/>
              <a:ext cx="9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/>
              <a:r>
                <a:rPr lang="en-US" sz="1800">
                  <a:solidFill>
                    <a:srgbClr val="0033CC"/>
                  </a:solidFill>
                  <a:latin typeface="Univers 45 Light" pitchFamily="34" charset="0"/>
                </a:rPr>
                <a:t> 70’s</a:t>
              </a:r>
            </a:p>
          </p:txBody>
        </p:sp>
        <p:sp>
          <p:nvSpPr>
            <p:cNvPr id="548880" name="Text Box 16"/>
            <p:cNvSpPr txBox="1">
              <a:spLocks noChangeArrowheads="1"/>
            </p:cNvSpPr>
            <p:nvPr/>
          </p:nvSpPr>
          <p:spPr bwMode="auto">
            <a:xfrm>
              <a:off x="134" y="2448"/>
              <a:ext cx="1114" cy="432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400" b="1">
                  <a:solidFill>
                    <a:srgbClr val="0033CC"/>
                  </a:solidFill>
                  <a:latin typeface="Univers 45 Light" pitchFamily="34" charset="0"/>
                </a:rPr>
                <a:t>Technologies</a:t>
              </a:r>
            </a:p>
            <a:p>
              <a:pPr algn="ctr"/>
              <a:r>
                <a:rPr lang="en-US" sz="1400" b="1">
                  <a:solidFill>
                    <a:srgbClr val="0033CC"/>
                  </a:solidFill>
                  <a:latin typeface="Univers 45 Light" pitchFamily="34" charset="0"/>
                </a:rPr>
                <a:t>Changes</a:t>
              </a:r>
            </a:p>
          </p:txBody>
        </p:sp>
      </p:grpSp>
      <p:grpSp>
        <p:nvGrpSpPr>
          <p:cNvPr id="548881" name="Group 17"/>
          <p:cNvGrpSpPr>
            <a:grpSpLocks/>
          </p:cNvGrpSpPr>
          <p:nvPr/>
        </p:nvGrpSpPr>
        <p:grpSpPr bwMode="auto">
          <a:xfrm>
            <a:off x="1981200" y="990600"/>
            <a:ext cx="1979613" cy="3794125"/>
            <a:chOff x="1248" y="624"/>
            <a:chExt cx="1247" cy="2390"/>
          </a:xfrm>
        </p:grpSpPr>
        <p:sp>
          <p:nvSpPr>
            <p:cNvPr id="548882" name="Oval 18"/>
            <p:cNvSpPr>
              <a:spLocks noChangeArrowheads="1"/>
            </p:cNvSpPr>
            <p:nvPr/>
          </p:nvSpPr>
          <p:spPr bwMode="auto">
            <a:xfrm>
              <a:off x="1344" y="624"/>
              <a:ext cx="1151" cy="624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33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1800">
                  <a:solidFill>
                    <a:srgbClr val="0033CC"/>
                  </a:solidFill>
                  <a:latin typeface="Univers 45 Light" pitchFamily="34" charset="0"/>
                </a:rPr>
                <a:t>Functions &amp;</a:t>
              </a:r>
            </a:p>
            <a:p>
              <a:pPr algn="ctr"/>
              <a:r>
                <a:rPr lang="en-US" sz="1800">
                  <a:solidFill>
                    <a:srgbClr val="0033CC"/>
                  </a:solidFill>
                  <a:latin typeface="Univers 45 Light" pitchFamily="34" charset="0"/>
                </a:rPr>
                <a:t>Benefits</a:t>
              </a:r>
            </a:p>
          </p:txBody>
        </p:sp>
        <p:sp>
          <p:nvSpPr>
            <p:cNvPr id="548883" name="Rectangle 19"/>
            <p:cNvSpPr>
              <a:spLocks noChangeArrowheads="1"/>
            </p:cNvSpPr>
            <p:nvPr/>
          </p:nvSpPr>
          <p:spPr bwMode="auto">
            <a:xfrm>
              <a:off x="1248" y="1296"/>
              <a:ext cx="9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/>
              <a:r>
                <a:rPr lang="en-US" sz="1800">
                  <a:solidFill>
                    <a:srgbClr val="0033CC"/>
                  </a:solidFill>
                  <a:latin typeface="Univers 45 Light" pitchFamily="34" charset="0"/>
                </a:rPr>
                <a:t>80’s</a:t>
              </a:r>
            </a:p>
          </p:txBody>
        </p:sp>
        <p:sp>
          <p:nvSpPr>
            <p:cNvPr id="548884" name="Text Box 20"/>
            <p:cNvSpPr txBox="1">
              <a:spLocks noChangeArrowheads="1"/>
            </p:cNvSpPr>
            <p:nvPr/>
          </p:nvSpPr>
          <p:spPr bwMode="auto">
            <a:xfrm>
              <a:off x="1248" y="2688"/>
              <a:ext cx="1152" cy="32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33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400" b="1">
                  <a:solidFill>
                    <a:srgbClr val="0033CC"/>
                  </a:solidFill>
                  <a:latin typeface="Univers 45 Light" pitchFamily="34" charset="0"/>
                </a:rPr>
                <a:t>Functionals</a:t>
              </a:r>
            </a:p>
            <a:p>
              <a:pPr algn="ctr"/>
              <a:r>
                <a:rPr lang="en-US" sz="1400" b="1">
                  <a:solidFill>
                    <a:srgbClr val="0033CC"/>
                  </a:solidFill>
                  <a:latin typeface="Univers 45 Light" pitchFamily="34" charset="0"/>
                </a:rPr>
                <a:t>Changes</a:t>
              </a:r>
            </a:p>
          </p:txBody>
        </p:sp>
      </p:grpSp>
      <p:grpSp>
        <p:nvGrpSpPr>
          <p:cNvPr id="548885" name="Group 21"/>
          <p:cNvGrpSpPr>
            <a:grpSpLocks/>
          </p:cNvGrpSpPr>
          <p:nvPr/>
        </p:nvGrpSpPr>
        <p:grpSpPr bwMode="auto">
          <a:xfrm>
            <a:off x="3581400" y="1293813"/>
            <a:ext cx="2908300" cy="3859212"/>
            <a:chOff x="2256" y="815"/>
            <a:chExt cx="1832" cy="2431"/>
          </a:xfrm>
        </p:grpSpPr>
        <p:sp>
          <p:nvSpPr>
            <p:cNvPr id="548886" name="Oval 22"/>
            <p:cNvSpPr>
              <a:spLocks noChangeArrowheads="1"/>
            </p:cNvSpPr>
            <p:nvPr/>
          </p:nvSpPr>
          <p:spPr bwMode="auto">
            <a:xfrm>
              <a:off x="2544" y="815"/>
              <a:ext cx="1440" cy="838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algn="ctr"/>
              <a:r>
                <a:rPr lang="en-US" sz="2400" b="1">
                  <a:solidFill>
                    <a:srgbClr val="0033CC"/>
                  </a:solidFill>
                  <a:latin typeface="Univers 45 Light" pitchFamily="34" charset="0"/>
                </a:rPr>
                <a:t>Consultative</a:t>
              </a:r>
            </a:p>
          </p:txBody>
        </p:sp>
        <p:sp>
          <p:nvSpPr>
            <p:cNvPr id="548887" name="Rectangle 23"/>
            <p:cNvSpPr>
              <a:spLocks noChangeArrowheads="1"/>
            </p:cNvSpPr>
            <p:nvPr/>
          </p:nvSpPr>
          <p:spPr bwMode="auto">
            <a:xfrm>
              <a:off x="2256" y="1661"/>
              <a:ext cx="183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r>
                <a:rPr lang="en-US" sz="1800">
                  <a:solidFill>
                    <a:srgbClr val="0033CC"/>
                  </a:solidFill>
                  <a:latin typeface="Univers 45 Light" pitchFamily="34" charset="0"/>
                </a:rPr>
                <a:t>            90’s</a:t>
              </a:r>
            </a:p>
          </p:txBody>
        </p:sp>
        <p:sp>
          <p:nvSpPr>
            <p:cNvPr id="548888" name="Text Box 24"/>
            <p:cNvSpPr txBox="1">
              <a:spLocks noChangeArrowheads="1"/>
            </p:cNvSpPr>
            <p:nvPr/>
          </p:nvSpPr>
          <p:spPr bwMode="auto">
            <a:xfrm>
              <a:off x="2400" y="2920"/>
              <a:ext cx="1104" cy="32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400" b="1">
                  <a:solidFill>
                    <a:srgbClr val="0033CC"/>
                  </a:solidFill>
                  <a:latin typeface="Univers 45 Light" pitchFamily="34" charset="0"/>
                </a:rPr>
                <a:t>Incremental</a:t>
              </a:r>
            </a:p>
            <a:p>
              <a:pPr algn="ctr"/>
              <a:r>
                <a:rPr lang="en-US" sz="1400" b="1">
                  <a:solidFill>
                    <a:srgbClr val="0033CC"/>
                  </a:solidFill>
                  <a:latin typeface="Univers 45 Light" pitchFamily="34" charset="0"/>
                </a:rPr>
                <a:t>Changes</a:t>
              </a:r>
            </a:p>
          </p:txBody>
        </p:sp>
      </p:grp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050"/>
          <p:cNvSpPr>
            <a:spLocks noGrp="1" noChangeArrowheads="1"/>
          </p:cNvSpPr>
          <p:nvPr>
            <p:ph type="title"/>
          </p:nvPr>
        </p:nvSpPr>
        <p:spPr>
          <a:xfrm>
            <a:off x="609600" y="-228600"/>
            <a:ext cx="6780213" cy="1069975"/>
          </a:xfrm>
        </p:spPr>
        <p:txBody>
          <a:bodyPr/>
          <a:lstStyle/>
          <a:p>
            <a:r>
              <a:rPr lang="es-CO" sz="3200"/>
              <a:t>LAD Organization</a:t>
            </a:r>
            <a:endParaRPr lang="fr-FR" sz="3200"/>
          </a:p>
        </p:txBody>
      </p:sp>
      <p:sp>
        <p:nvSpPr>
          <p:cNvPr id="550915" name="AutoShape 2051"/>
          <p:cNvSpPr>
            <a:spLocks noChangeArrowheads="1"/>
          </p:cNvSpPr>
          <p:nvPr/>
        </p:nvSpPr>
        <p:spPr bwMode="auto">
          <a:xfrm>
            <a:off x="2590800" y="685800"/>
            <a:ext cx="4419600" cy="4876800"/>
          </a:xfrm>
          <a:prstGeom prst="cube">
            <a:avLst>
              <a:gd name="adj" fmla="val 34593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550916" name="Rectangle 2052"/>
          <p:cNvSpPr>
            <a:spLocks noChangeArrowheads="1"/>
          </p:cNvSpPr>
          <p:nvPr/>
        </p:nvSpPr>
        <p:spPr bwMode="auto">
          <a:xfrm>
            <a:off x="3048000" y="2209800"/>
            <a:ext cx="2417763" cy="3348038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FFFF00">
                  <a:gamma/>
                  <a:shade val="76078"/>
                  <a:invGamma/>
                </a:srgbClr>
              </a:gs>
            </a:gsLst>
            <a:lin ang="27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550917" name="Line 2053"/>
          <p:cNvSpPr>
            <a:spLocks noChangeShapeType="1"/>
          </p:cNvSpPr>
          <p:nvPr/>
        </p:nvSpPr>
        <p:spPr bwMode="auto">
          <a:xfrm>
            <a:off x="3070225" y="2214563"/>
            <a:ext cx="0" cy="3373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0918" name="Line 2054"/>
          <p:cNvSpPr>
            <a:spLocks noChangeShapeType="1"/>
          </p:cNvSpPr>
          <p:nvPr/>
        </p:nvSpPr>
        <p:spPr bwMode="auto">
          <a:xfrm>
            <a:off x="3548063" y="2214563"/>
            <a:ext cx="0" cy="3373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0919" name="Line 2055"/>
          <p:cNvSpPr>
            <a:spLocks noChangeShapeType="1"/>
          </p:cNvSpPr>
          <p:nvPr/>
        </p:nvSpPr>
        <p:spPr bwMode="auto">
          <a:xfrm>
            <a:off x="4027488" y="2214563"/>
            <a:ext cx="0" cy="3373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0920" name="Line 2056"/>
          <p:cNvSpPr>
            <a:spLocks noChangeShapeType="1"/>
          </p:cNvSpPr>
          <p:nvPr/>
        </p:nvSpPr>
        <p:spPr bwMode="auto">
          <a:xfrm>
            <a:off x="4506913" y="2220913"/>
            <a:ext cx="0" cy="3373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0921" name="Line 2057"/>
          <p:cNvSpPr>
            <a:spLocks noChangeShapeType="1"/>
          </p:cNvSpPr>
          <p:nvPr/>
        </p:nvSpPr>
        <p:spPr bwMode="auto">
          <a:xfrm>
            <a:off x="4986338" y="2220913"/>
            <a:ext cx="0" cy="3373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0922" name="Freeform 2058"/>
          <p:cNvSpPr>
            <a:spLocks/>
          </p:cNvSpPr>
          <p:nvPr/>
        </p:nvSpPr>
        <p:spPr bwMode="auto">
          <a:xfrm>
            <a:off x="5486400" y="987425"/>
            <a:ext cx="1223963" cy="4572000"/>
          </a:xfrm>
          <a:custGeom>
            <a:avLst/>
            <a:gdLst>
              <a:gd name="T0" fmla="*/ 0 w 771"/>
              <a:gd name="T1" fmla="*/ 772 h 2880"/>
              <a:gd name="T2" fmla="*/ 771 w 771"/>
              <a:gd name="T3" fmla="*/ 0 h 2880"/>
              <a:gd name="T4" fmla="*/ 771 w 771"/>
              <a:gd name="T5" fmla="*/ 2109 h 2880"/>
              <a:gd name="T6" fmla="*/ 0 w 771"/>
              <a:gd name="T7" fmla="*/ 2880 h 2880"/>
              <a:gd name="T8" fmla="*/ 0 w 771"/>
              <a:gd name="T9" fmla="*/ 772 h 2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1" h="2880">
                <a:moveTo>
                  <a:pt x="0" y="772"/>
                </a:moveTo>
                <a:lnTo>
                  <a:pt x="771" y="0"/>
                </a:lnTo>
                <a:lnTo>
                  <a:pt x="771" y="2109"/>
                </a:lnTo>
                <a:lnTo>
                  <a:pt x="0" y="2880"/>
                </a:lnTo>
                <a:lnTo>
                  <a:pt x="0" y="772"/>
                </a:lnTo>
                <a:close/>
              </a:path>
            </a:pathLst>
          </a:custGeom>
          <a:gradFill rotWithShape="0">
            <a:gsLst>
              <a:gs pos="0">
                <a:srgbClr val="FF0000"/>
              </a:gs>
              <a:gs pos="100000">
                <a:srgbClr val="FF0000">
                  <a:gamma/>
                  <a:shade val="76078"/>
                  <a:invGamma/>
                </a:srgbClr>
              </a:gs>
            </a:gsLst>
            <a:lin ang="2700000" scaled="1"/>
          </a:gradFill>
          <a:ln w="1270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0923" name="Line 2059"/>
          <p:cNvSpPr>
            <a:spLocks noChangeShapeType="1"/>
          </p:cNvSpPr>
          <p:nvPr/>
        </p:nvSpPr>
        <p:spPr bwMode="auto">
          <a:xfrm flipV="1">
            <a:off x="5486400" y="2265363"/>
            <a:ext cx="1219200" cy="1216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0924" name="Line 2060"/>
          <p:cNvSpPr>
            <a:spLocks noChangeShapeType="1"/>
          </p:cNvSpPr>
          <p:nvPr/>
        </p:nvSpPr>
        <p:spPr bwMode="auto">
          <a:xfrm flipV="1">
            <a:off x="5486400" y="1465263"/>
            <a:ext cx="1219200" cy="1216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0925" name="Line 2061"/>
          <p:cNvSpPr>
            <a:spLocks noChangeShapeType="1"/>
          </p:cNvSpPr>
          <p:nvPr/>
        </p:nvSpPr>
        <p:spPr bwMode="auto">
          <a:xfrm flipV="1">
            <a:off x="5486400" y="1860550"/>
            <a:ext cx="1219200" cy="1216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0926" name="Line 2062"/>
          <p:cNvSpPr>
            <a:spLocks noChangeShapeType="1"/>
          </p:cNvSpPr>
          <p:nvPr/>
        </p:nvSpPr>
        <p:spPr bwMode="auto">
          <a:xfrm flipV="1">
            <a:off x="5486400" y="2703513"/>
            <a:ext cx="1219200" cy="1216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0927" name="Line 2063"/>
          <p:cNvSpPr>
            <a:spLocks noChangeShapeType="1"/>
          </p:cNvSpPr>
          <p:nvPr/>
        </p:nvSpPr>
        <p:spPr bwMode="auto">
          <a:xfrm flipV="1">
            <a:off x="5486400" y="3898900"/>
            <a:ext cx="1219200" cy="1216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0928" name="Line 2064"/>
          <p:cNvSpPr>
            <a:spLocks noChangeShapeType="1"/>
          </p:cNvSpPr>
          <p:nvPr/>
        </p:nvSpPr>
        <p:spPr bwMode="auto">
          <a:xfrm flipV="1">
            <a:off x="5486400" y="3098800"/>
            <a:ext cx="1219200" cy="1216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0929" name="Line 2065"/>
          <p:cNvSpPr>
            <a:spLocks noChangeShapeType="1"/>
          </p:cNvSpPr>
          <p:nvPr/>
        </p:nvSpPr>
        <p:spPr bwMode="auto">
          <a:xfrm flipV="1">
            <a:off x="5486400" y="3494088"/>
            <a:ext cx="1219200" cy="1216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0930" name="Line 2066"/>
          <p:cNvSpPr>
            <a:spLocks noChangeShapeType="1"/>
          </p:cNvSpPr>
          <p:nvPr/>
        </p:nvSpPr>
        <p:spPr bwMode="auto">
          <a:xfrm>
            <a:off x="6705600" y="990600"/>
            <a:ext cx="0" cy="3352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0931" name="Freeform 2067"/>
          <p:cNvSpPr>
            <a:spLocks/>
          </p:cNvSpPr>
          <p:nvPr/>
        </p:nvSpPr>
        <p:spPr bwMode="auto">
          <a:xfrm>
            <a:off x="6710363" y="693738"/>
            <a:ext cx="295275" cy="3641725"/>
          </a:xfrm>
          <a:custGeom>
            <a:avLst/>
            <a:gdLst>
              <a:gd name="T0" fmla="*/ 0 w 186"/>
              <a:gd name="T1" fmla="*/ 176 h 2294"/>
              <a:gd name="T2" fmla="*/ 186 w 186"/>
              <a:gd name="T3" fmla="*/ 0 h 2294"/>
              <a:gd name="T4" fmla="*/ 186 w 186"/>
              <a:gd name="T5" fmla="*/ 2109 h 2294"/>
              <a:gd name="T6" fmla="*/ 0 w 186"/>
              <a:gd name="T7" fmla="*/ 2294 h 2294"/>
              <a:gd name="T8" fmla="*/ 0 w 186"/>
              <a:gd name="T9" fmla="*/ 176 h 2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" h="2294">
                <a:moveTo>
                  <a:pt x="0" y="176"/>
                </a:moveTo>
                <a:lnTo>
                  <a:pt x="186" y="0"/>
                </a:lnTo>
                <a:lnTo>
                  <a:pt x="186" y="2109"/>
                </a:lnTo>
                <a:lnTo>
                  <a:pt x="0" y="2294"/>
                </a:lnTo>
                <a:lnTo>
                  <a:pt x="0" y="176"/>
                </a:lnTo>
                <a:close/>
              </a:path>
            </a:pathLst>
          </a:custGeom>
          <a:gradFill rotWithShape="0">
            <a:gsLst>
              <a:gs pos="0">
                <a:srgbClr val="FF9900"/>
              </a:gs>
              <a:gs pos="100000">
                <a:srgbClr val="FF9900">
                  <a:gamma/>
                  <a:shade val="66275"/>
                  <a:invGamma/>
                </a:srgbClr>
              </a:gs>
            </a:gsLst>
            <a:lin ang="2700000" scaled="1"/>
          </a:gradFill>
          <a:ln w="1270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0932" name="Rectangle 2068"/>
          <p:cNvSpPr>
            <a:spLocks noChangeArrowheads="1"/>
          </p:cNvSpPr>
          <p:nvPr/>
        </p:nvSpPr>
        <p:spPr bwMode="auto">
          <a:xfrm>
            <a:off x="2590800" y="2209800"/>
            <a:ext cx="471488" cy="3349625"/>
          </a:xfrm>
          <a:prstGeom prst="rect">
            <a:avLst/>
          </a:prstGeom>
          <a:gradFill rotWithShape="0">
            <a:gsLst>
              <a:gs pos="0">
                <a:srgbClr val="FF9900"/>
              </a:gs>
              <a:gs pos="100000">
                <a:srgbClr val="FF9900">
                  <a:gamma/>
                  <a:shade val="66275"/>
                  <a:invGamma/>
                </a:srgbClr>
              </a:gs>
            </a:gsLst>
            <a:lin ang="27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0933" name="Line 2069"/>
          <p:cNvSpPr>
            <a:spLocks noChangeShapeType="1"/>
          </p:cNvSpPr>
          <p:nvPr/>
        </p:nvSpPr>
        <p:spPr bwMode="auto">
          <a:xfrm flipV="1">
            <a:off x="2590800" y="693738"/>
            <a:ext cx="1524000" cy="1516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0934" name="Freeform 2070"/>
          <p:cNvSpPr>
            <a:spLocks/>
          </p:cNvSpPr>
          <p:nvPr/>
        </p:nvSpPr>
        <p:spPr bwMode="auto">
          <a:xfrm>
            <a:off x="2590800" y="685800"/>
            <a:ext cx="1981200" cy="1524000"/>
          </a:xfrm>
          <a:custGeom>
            <a:avLst/>
            <a:gdLst>
              <a:gd name="T0" fmla="*/ 0 w 1248"/>
              <a:gd name="T1" fmla="*/ 960 h 960"/>
              <a:gd name="T2" fmla="*/ 288 w 1248"/>
              <a:gd name="T3" fmla="*/ 960 h 960"/>
              <a:gd name="T4" fmla="*/ 1248 w 1248"/>
              <a:gd name="T5" fmla="*/ 0 h 960"/>
              <a:gd name="T6" fmla="*/ 960 w 1248"/>
              <a:gd name="T7" fmla="*/ 0 h 960"/>
              <a:gd name="T8" fmla="*/ 0 w 1248"/>
              <a:gd name="T9" fmla="*/ 960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8" h="960">
                <a:moveTo>
                  <a:pt x="0" y="960"/>
                </a:moveTo>
                <a:lnTo>
                  <a:pt x="288" y="960"/>
                </a:lnTo>
                <a:lnTo>
                  <a:pt x="1248" y="0"/>
                </a:lnTo>
                <a:lnTo>
                  <a:pt x="960" y="0"/>
                </a:lnTo>
                <a:lnTo>
                  <a:pt x="0" y="960"/>
                </a:lnTo>
                <a:close/>
              </a:path>
            </a:pathLst>
          </a:custGeom>
          <a:gradFill rotWithShape="0">
            <a:gsLst>
              <a:gs pos="0">
                <a:srgbClr val="FF9900"/>
              </a:gs>
              <a:gs pos="100000">
                <a:srgbClr val="FF9900">
                  <a:gamma/>
                  <a:shade val="66275"/>
                  <a:invGamma/>
                </a:srgbClr>
              </a:gs>
            </a:gsLst>
            <a:lin ang="2700000" scaled="1"/>
          </a:gradFill>
          <a:ln w="1270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0935" name="Freeform 2071"/>
          <p:cNvSpPr>
            <a:spLocks/>
          </p:cNvSpPr>
          <p:nvPr/>
        </p:nvSpPr>
        <p:spPr bwMode="auto">
          <a:xfrm>
            <a:off x="3048000" y="685800"/>
            <a:ext cx="3962400" cy="1524000"/>
          </a:xfrm>
          <a:custGeom>
            <a:avLst/>
            <a:gdLst>
              <a:gd name="T0" fmla="*/ 0 w 2496"/>
              <a:gd name="T1" fmla="*/ 960 h 960"/>
              <a:gd name="T2" fmla="*/ 1536 w 2496"/>
              <a:gd name="T3" fmla="*/ 960 h 960"/>
              <a:gd name="T4" fmla="*/ 2496 w 2496"/>
              <a:gd name="T5" fmla="*/ 0 h 960"/>
              <a:gd name="T6" fmla="*/ 960 w 2496"/>
              <a:gd name="T7" fmla="*/ 0 h 960"/>
              <a:gd name="T8" fmla="*/ 0 w 2496"/>
              <a:gd name="T9" fmla="*/ 960 h 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96" h="960">
                <a:moveTo>
                  <a:pt x="0" y="960"/>
                </a:moveTo>
                <a:lnTo>
                  <a:pt x="1536" y="960"/>
                </a:lnTo>
                <a:lnTo>
                  <a:pt x="2496" y="0"/>
                </a:lnTo>
                <a:lnTo>
                  <a:pt x="960" y="0"/>
                </a:lnTo>
                <a:lnTo>
                  <a:pt x="0" y="960"/>
                </a:lnTo>
                <a:close/>
              </a:path>
            </a:pathLst>
          </a:custGeom>
          <a:gradFill rotWithShape="0">
            <a:gsLst>
              <a:gs pos="0">
                <a:srgbClr val="00FF00">
                  <a:gamma/>
                  <a:shade val="46275"/>
                  <a:invGamma/>
                </a:srgbClr>
              </a:gs>
              <a:gs pos="100000">
                <a:srgbClr val="00FF00"/>
              </a:gs>
            </a:gsLst>
            <a:lin ang="2700000" scaled="1"/>
          </a:gradFill>
          <a:ln w="1270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0936" name="Line 2072"/>
          <p:cNvSpPr>
            <a:spLocks noChangeShapeType="1"/>
          </p:cNvSpPr>
          <p:nvPr/>
        </p:nvSpPr>
        <p:spPr bwMode="auto">
          <a:xfrm>
            <a:off x="3352800" y="1905000"/>
            <a:ext cx="2438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0937" name="Line 2073"/>
          <p:cNvSpPr>
            <a:spLocks noChangeShapeType="1"/>
          </p:cNvSpPr>
          <p:nvPr/>
        </p:nvSpPr>
        <p:spPr bwMode="auto">
          <a:xfrm>
            <a:off x="3671888" y="1600200"/>
            <a:ext cx="2438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0938" name="Line 2074"/>
          <p:cNvSpPr>
            <a:spLocks noChangeShapeType="1"/>
          </p:cNvSpPr>
          <p:nvPr/>
        </p:nvSpPr>
        <p:spPr bwMode="auto">
          <a:xfrm>
            <a:off x="4010025" y="1266825"/>
            <a:ext cx="2438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0939" name="Line 2075"/>
          <p:cNvSpPr>
            <a:spLocks noChangeShapeType="1"/>
          </p:cNvSpPr>
          <p:nvPr/>
        </p:nvSpPr>
        <p:spPr bwMode="auto">
          <a:xfrm>
            <a:off x="4267200" y="971550"/>
            <a:ext cx="2438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0940" name="Rectangle 2076"/>
          <p:cNvSpPr>
            <a:spLocks noChangeArrowheads="1"/>
          </p:cNvSpPr>
          <p:nvPr/>
        </p:nvSpPr>
        <p:spPr bwMode="auto">
          <a:xfrm>
            <a:off x="2209800" y="5943600"/>
            <a:ext cx="3657600" cy="30480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shade val="56078"/>
                  <a:invGamma/>
                </a:schemeClr>
              </a:gs>
            </a:gsLst>
            <a:lin ang="27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550941" name="Freeform 2077"/>
          <p:cNvSpPr>
            <a:spLocks/>
          </p:cNvSpPr>
          <p:nvPr/>
        </p:nvSpPr>
        <p:spPr bwMode="auto">
          <a:xfrm>
            <a:off x="5486400" y="4038600"/>
            <a:ext cx="1981200" cy="1905000"/>
          </a:xfrm>
          <a:custGeom>
            <a:avLst/>
            <a:gdLst>
              <a:gd name="T0" fmla="*/ 240 w 1248"/>
              <a:gd name="T1" fmla="*/ 1200 h 1200"/>
              <a:gd name="T2" fmla="*/ 1248 w 1248"/>
              <a:gd name="T3" fmla="*/ 192 h 1200"/>
              <a:gd name="T4" fmla="*/ 960 w 1248"/>
              <a:gd name="T5" fmla="*/ 0 h 1200"/>
              <a:gd name="T6" fmla="*/ 0 w 1248"/>
              <a:gd name="T7" fmla="*/ 96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48" h="1200">
                <a:moveTo>
                  <a:pt x="240" y="1200"/>
                </a:moveTo>
                <a:lnTo>
                  <a:pt x="1248" y="192"/>
                </a:lnTo>
                <a:lnTo>
                  <a:pt x="960" y="0"/>
                </a:lnTo>
                <a:lnTo>
                  <a:pt x="0" y="960"/>
                </a:lnTo>
              </a:path>
            </a:pathLst>
          </a:custGeom>
          <a:gradFill rotWithShape="0">
            <a:gsLst>
              <a:gs pos="0">
                <a:srgbClr val="33CCCC"/>
              </a:gs>
              <a:gs pos="100000">
                <a:srgbClr val="33CCCC">
                  <a:gamma/>
                  <a:shade val="46275"/>
                  <a:invGamma/>
                </a:srgbClr>
              </a:gs>
            </a:gsLst>
            <a:lin ang="2700000" scaled="1"/>
          </a:gradFill>
          <a:ln w="1270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0942" name="Freeform 2078"/>
          <p:cNvSpPr>
            <a:spLocks/>
          </p:cNvSpPr>
          <p:nvPr/>
        </p:nvSpPr>
        <p:spPr bwMode="auto">
          <a:xfrm>
            <a:off x="2209800" y="5562600"/>
            <a:ext cx="3657600" cy="381000"/>
          </a:xfrm>
          <a:custGeom>
            <a:avLst/>
            <a:gdLst>
              <a:gd name="T0" fmla="*/ 240 w 2304"/>
              <a:gd name="T1" fmla="*/ 0 h 240"/>
              <a:gd name="T2" fmla="*/ 0 w 2304"/>
              <a:gd name="T3" fmla="*/ 240 h 240"/>
              <a:gd name="T4" fmla="*/ 2304 w 2304"/>
              <a:gd name="T5" fmla="*/ 240 h 240"/>
              <a:gd name="T6" fmla="*/ 2064 w 2304"/>
              <a:gd name="T7" fmla="*/ 0 h 240"/>
              <a:gd name="T8" fmla="*/ 240 w 2304"/>
              <a:gd name="T9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04" h="240">
                <a:moveTo>
                  <a:pt x="240" y="0"/>
                </a:moveTo>
                <a:lnTo>
                  <a:pt x="0" y="240"/>
                </a:lnTo>
                <a:lnTo>
                  <a:pt x="2304" y="240"/>
                </a:lnTo>
                <a:lnTo>
                  <a:pt x="2064" y="0"/>
                </a:lnTo>
                <a:lnTo>
                  <a:pt x="240" y="0"/>
                </a:lnTo>
                <a:close/>
              </a:path>
            </a:pathLst>
          </a:custGeom>
          <a:gradFill rotWithShape="0">
            <a:gsLst>
              <a:gs pos="0">
                <a:srgbClr val="33CCCC"/>
              </a:gs>
              <a:gs pos="100000">
                <a:srgbClr val="33CCCC">
                  <a:gamma/>
                  <a:shade val="46275"/>
                  <a:invGamma/>
                </a:srgbClr>
              </a:gs>
            </a:gsLst>
            <a:lin ang="2700000" scaled="1"/>
          </a:gradFill>
          <a:ln w="1270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0943" name="Freeform 2079"/>
          <p:cNvSpPr>
            <a:spLocks/>
          </p:cNvSpPr>
          <p:nvPr/>
        </p:nvSpPr>
        <p:spPr bwMode="auto">
          <a:xfrm>
            <a:off x="5867400" y="4343400"/>
            <a:ext cx="1600200" cy="1905000"/>
          </a:xfrm>
          <a:custGeom>
            <a:avLst/>
            <a:gdLst>
              <a:gd name="T0" fmla="*/ 1008 w 1008"/>
              <a:gd name="T1" fmla="*/ 0 h 1200"/>
              <a:gd name="T2" fmla="*/ 1008 w 1008"/>
              <a:gd name="T3" fmla="*/ 192 h 1200"/>
              <a:gd name="T4" fmla="*/ 0 w 1008"/>
              <a:gd name="T5" fmla="*/ 1200 h 1200"/>
              <a:gd name="T6" fmla="*/ 0 w 1008"/>
              <a:gd name="T7" fmla="*/ 1008 h 1200"/>
              <a:gd name="T8" fmla="*/ 1008 w 1008"/>
              <a:gd name="T9" fmla="*/ 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8" h="1200">
                <a:moveTo>
                  <a:pt x="1008" y="0"/>
                </a:moveTo>
                <a:lnTo>
                  <a:pt x="1008" y="192"/>
                </a:lnTo>
                <a:lnTo>
                  <a:pt x="0" y="1200"/>
                </a:lnTo>
                <a:lnTo>
                  <a:pt x="0" y="1008"/>
                </a:lnTo>
                <a:lnTo>
                  <a:pt x="1008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shade val="56078"/>
                  <a:invGamma/>
                </a:schemeClr>
              </a:gs>
            </a:gsLst>
            <a:lin ang="2700000" scaled="1"/>
          </a:gradFill>
          <a:ln w="1270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550944" name="Text Box 2080"/>
          <p:cNvSpPr txBox="1">
            <a:spLocks noChangeArrowheads="1"/>
          </p:cNvSpPr>
          <p:nvPr/>
        </p:nvSpPr>
        <p:spPr bwMode="auto">
          <a:xfrm rot="-2676215">
            <a:off x="5656263" y="1666875"/>
            <a:ext cx="806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CO" sz="1800" b="1">
                <a:solidFill>
                  <a:schemeClr val="bg1"/>
                </a:solidFill>
              </a:rPr>
              <a:t>Brazil</a:t>
            </a:r>
            <a:endParaRPr lang="fr-FR" sz="1800" b="1">
              <a:solidFill>
                <a:schemeClr val="bg1"/>
              </a:solidFill>
            </a:endParaRPr>
          </a:p>
        </p:txBody>
      </p:sp>
      <p:sp>
        <p:nvSpPr>
          <p:cNvPr id="550945" name="Text Box 2081"/>
          <p:cNvSpPr txBox="1">
            <a:spLocks noChangeArrowheads="1"/>
          </p:cNvSpPr>
          <p:nvPr/>
        </p:nvSpPr>
        <p:spPr bwMode="auto">
          <a:xfrm rot="-2676215">
            <a:off x="5621338" y="2060575"/>
            <a:ext cx="958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CO" sz="1800" b="1">
                <a:solidFill>
                  <a:schemeClr val="bg1"/>
                </a:solidFill>
              </a:rPr>
              <a:t>Mexico</a:t>
            </a:r>
            <a:endParaRPr lang="fr-FR" sz="1800" b="1">
              <a:solidFill>
                <a:schemeClr val="bg1"/>
              </a:solidFill>
            </a:endParaRPr>
          </a:p>
        </p:txBody>
      </p:sp>
      <p:sp>
        <p:nvSpPr>
          <p:cNvPr id="550946" name="Text Box 2082"/>
          <p:cNvSpPr txBox="1">
            <a:spLocks noChangeArrowheads="1"/>
          </p:cNvSpPr>
          <p:nvPr/>
        </p:nvSpPr>
        <p:spPr bwMode="auto">
          <a:xfrm rot="-2676215">
            <a:off x="5676900" y="2463800"/>
            <a:ext cx="831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CO" sz="1800" b="1">
                <a:solidFill>
                  <a:schemeClr val="bg1"/>
                </a:solidFill>
              </a:rPr>
              <a:t>South</a:t>
            </a:r>
            <a:endParaRPr lang="fr-FR" sz="1800" b="1">
              <a:solidFill>
                <a:schemeClr val="bg1"/>
              </a:solidFill>
            </a:endParaRPr>
          </a:p>
        </p:txBody>
      </p:sp>
      <p:sp>
        <p:nvSpPr>
          <p:cNvPr id="550947" name="Text Box 2083"/>
          <p:cNvSpPr txBox="1">
            <a:spLocks noChangeArrowheads="1"/>
          </p:cNvSpPr>
          <p:nvPr/>
        </p:nvSpPr>
        <p:spPr bwMode="auto">
          <a:xfrm rot="-2676215">
            <a:off x="5770563" y="2928938"/>
            <a:ext cx="641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CO" sz="1800" b="1">
                <a:solidFill>
                  <a:schemeClr val="bg1"/>
                </a:solidFill>
              </a:rPr>
              <a:t>ELA</a:t>
            </a:r>
            <a:endParaRPr lang="fr-FR" sz="1800" b="1">
              <a:solidFill>
                <a:schemeClr val="bg1"/>
              </a:solidFill>
            </a:endParaRPr>
          </a:p>
        </p:txBody>
      </p:sp>
      <p:sp>
        <p:nvSpPr>
          <p:cNvPr id="550948" name="Text Box 2084"/>
          <p:cNvSpPr txBox="1">
            <a:spLocks noChangeArrowheads="1"/>
          </p:cNvSpPr>
          <p:nvPr/>
        </p:nvSpPr>
        <p:spPr bwMode="auto">
          <a:xfrm rot="-2676215">
            <a:off x="5386388" y="3333750"/>
            <a:ext cx="1377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CO" sz="1800" b="1">
                <a:solidFill>
                  <a:schemeClr val="bg1"/>
                </a:solidFill>
              </a:rPr>
              <a:t>Consulting</a:t>
            </a:r>
            <a:endParaRPr lang="fr-FR" sz="1800" b="1">
              <a:solidFill>
                <a:schemeClr val="bg1"/>
              </a:solidFill>
            </a:endParaRPr>
          </a:p>
        </p:txBody>
      </p:sp>
      <p:sp>
        <p:nvSpPr>
          <p:cNvPr id="550949" name="Text Box 2085"/>
          <p:cNvSpPr txBox="1">
            <a:spLocks noChangeArrowheads="1"/>
          </p:cNvSpPr>
          <p:nvPr/>
        </p:nvSpPr>
        <p:spPr bwMode="auto">
          <a:xfrm rot="-2676215">
            <a:off x="5561013" y="3711575"/>
            <a:ext cx="1060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CO" sz="1800" b="1">
                <a:solidFill>
                  <a:schemeClr val="bg1"/>
                </a:solidFill>
              </a:rPr>
              <a:t>Support</a:t>
            </a:r>
            <a:endParaRPr lang="fr-FR" sz="1800" b="1">
              <a:solidFill>
                <a:schemeClr val="bg1"/>
              </a:solidFill>
            </a:endParaRPr>
          </a:p>
        </p:txBody>
      </p:sp>
      <p:sp>
        <p:nvSpPr>
          <p:cNvPr id="550950" name="Text Box 2086"/>
          <p:cNvSpPr txBox="1">
            <a:spLocks noChangeArrowheads="1"/>
          </p:cNvSpPr>
          <p:nvPr/>
        </p:nvSpPr>
        <p:spPr bwMode="auto">
          <a:xfrm rot="-2676215">
            <a:off x="5462588" y="4100513"/>
            <a:ext cx="1289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CO" sz="1800" b="1">
                <a:solidFill>
                  <a:schemeClr val="bg1"/>
                </a:solidFill>
              </a:rPr>
              <a:t>Education</a:t>
            </a:r>
            <a:endParaRPr lang="fr-FR" sz="1800" b="1">
              <a:solidFill>
                <a:schemeClr val="bg1"/>
              </a:solidFill>
            </a:endParaRPr>
          </a:p>
        </p:txBody>
      </p:sp>
      <p:sp>
        <p:nvSpPr>
          <p:cNvPr id="550951" name="Text Box 2087"/>
          <p:cNvSpPr txBox="1">
            <a:spLocks noChangeArrowheads="1"/>
          </p:cNvSpPr>
          <p:nvPr/>
        </p:nvSpPr>
        <p:spPr bwMode="auto">
          <a:xfrm rot="-2676215">
            <a:off x="5486400" y="4592638"/>
            <a:ext cx="1187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CO" sz="1800" b="1">
                <a:solidFill>
                  <a:schemeClr val="bg1"/>
                </a:solidFill>
              </a:rPr>
              <a:t>Alliances</a:t>
            </a:r>
            <a:endParaRPr lang="fr-FR" sz="1800" b="1">
              <a:solidFill>
                <a:schemeClr val="bg1"/>
              </a:solidFill>
            </a:endParaRPr>
          </a:p>
        </p:txBody>
      </p:sp>
      <p:sp>
        <p:nvSpPr>
          <p:cNvPr id="550952" name="Text Box 2088"/>
          <p:cNvSpPr txBox="1">
            <a:spLocks noChangeArrowheads="1"/>
          </p:cNvSpPr>
          <p:nvPr/>
        </p:nvSpPr>
        <p:spPr bwMode="auto">
          <a:xfrm rot="-5400000">
            <a:off x="1964531" y="3728244"/>
            <a:ext cx="16748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CO" sz="2000" b="1">
                <a:solidFill>
                  <a:schemeClr val="bg1"/>
                </a:solidFill>
              </a:rPr>
              <a:t>Marketing</a:t>
            </a:r>
            <a:endParaRPr lang="fr-FR" sz="2000" b="1">
              <a:solidFill>
                <a:schemeClr val="bg1"/>
              </a:solidFill>
            </a:endParaRPr>
          </a:p>
        </p:txBody>
      </p:sp>
      <p:sp>
        <p:nvSpPr>
          <p:cNvPr id="550953" name="Text Box 2089"/>
          <p:cNvSpPr txBox="1">
            <a:spLocks noChangeArrowheads="1"/>
          </p:cNvSpPr>
          <p:nvPr/>
        </p:nvSpPr>
        <p:spPr bwMode="auto">
          <a:xfrm rot="-5400000">
            <a:off x="2485231" y="3763169"/>
            <a:ext cx="16748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CO" sz="2000" b="1">
                <a:solidFill>
                  <a:schemeClr val="bg1"/>
                </a:solidFill>
              </a:rPr>
              <a:t>Industrials</a:t>
            </a:r>
            <a:endParaRPr lang="fr-FR" sz="2000" b="1">
              <a:solidFill>
                <a:schemeClr val="bg1"/>
              </a:solidFill>
            </a:endParaRPr>
          </a:p>
        </p:txBody>
      </p:sp>
      <p:sp>
        <p:nvSpPr>
          <p:cNvPr id="550954" name="Text Box 2090"/>
          <p:cNvSpPr txBox="1">
            <a:spLocks noChangeArrowheads="1"/>
          </p:cNvSpPr>
          <p:nvPr/>
        </p:nvSpPr>
        <p:spPr bwMode="auto">
          <a:xfrm rot="-5400000">
            <a:off x="2942431" y="3728244"/>
            <a:ext cx="16748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CO" sz="2000" b="1">
                <a:solidFill>
                  <a:schemeClr val="bg1"/>
                </a:solidFill>
              </a:rPr>
              <a:t>Energy</a:t>
            </a:r>
            <a:endParaRPr lang="fr-FR" sz="2000" b="1">
              <a:solidFill>
                <a:schemeClr val="bg1"/>
              </a:solidFill>
            </a:endParaRPr>
          </a:p>
        </p:txBody>
      </p:sp>
      <p:sp>
        <p:nvSpPr>
          <p:cNvPr id="550955" name="Text Box 2091"/>
          <p:cNvSpPr txBox="1">
            <a:spLocks noChangeArrowheads="1"/>
          </p:cNvSpPr>
          <p:nvPr/>
        </p:nvSpPr>
        <p:spPr bwMode="auto">
          <a:xfrm rot="-5400000">
            <a:off x="3140869" y="3728244"/>
            <a:ext cx="22844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CO" sz="2000" b="1">
                <a:solidFill>
                  <a:schemeClr val="bg1"/>
                </a:solidFill>
              </a:rPr>
              <a:t>Public Sector</a:t>
            </a:r>
            <a:endParaRPr lang="fr-FR" sz="2000" b="1">
              <a:solidFill>
                <a:schemeClr val="bg1"/>
              </a:solidFill>
            </a:endParaRPr>
          </a:p>
        </p:txBody>
      </p:sp>
      <p:sp>
        <p:nvSpPr>
          <p:cNvPr id="550956" name="Text Box 2092"/>
          <p:cNvSpPr txBox="1">
            <a:spLocks noChangeArrowheads="1"/>
          </p:cNvSpPr>
          <p:nvPr/>
        </p:nvSpPr>
        <p:spPr bwMode="auto">
          <a:xfrm rot="-5400000">
            <a:off x="3514725" y="3727450"/>
            <a:ext cx="2511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CO" sz="2000" b="1">
                <a:solidFill>
                  <a:schemeClr val="bg1"/>
                </a:solidFill>
              </a:rPr>
              <a:t>Financial Services</a:t>
            </a:r>
            <a:endParaRPr lang="fr-FR" sz="2000" b="1">
              <a:solidFill>
                <a:schemeClr val="bg1"/>
              </a:solidFill>
            </a:endParaRPr>
          </a:p>
        </p:txBody>
      </p:sp>
      <p:sp>
        <p:nvSpPr>
          <p:cNvPr id="550957" name="Text Box 2093"/>
          <p:cNvSpPr txBox="1">
            <a:spLocks noChangeArrowheads="1"/>
          </p:cNvSpPr>
          <p:nvPr/>
        </p:nvSpPr>
        <p:spPr bwMode="auto">
          <a:xfrm rot="-5400000">
            <a:off x="3971925" y="3729038"/>
            <a:ext cx="2511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CO" sz="2000" b="1">
                <a:solidFill>
                  <a:schemeClr val="bg1"/>
                </a:solidFill>
              </a:rPr>
              <a:t>Telcos &amp; Utilities</a:t>
            </a:r>
            <a:endParaRPr lang="fr-FR" sz="2000" b="1">
              <a:solidFill>
                <a:schemeClr val="bg1"/>
              </a:solidFill>
            </a:endParaRPr>
          </a:p>
        </p:txBody>
      </p:sp>
      <p:sp>
        <p:nvSpPr>
          <p:cNvPr id="550958" name="Text Box 2094"/>
          <p:cNvSpPr txBox="1">
            <a:spLocks noChangeArrowheads="1"/>
          </p:cNvSpPr>
          <p:nvPr/>
        </p:nvSpPr>
        <p:spPr bwMode="auto">
          <a:xfrm>
            <a:off x="3551238" y="1857375"/>
            <a:ext cx="16748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CO" sz="2000" b="1">
                <a:solidFill>
                  <a:srgbClr val="FFFF00"/>
                </a:solidFill>
              </a:rPr>
              <a:t>SCM</a:t>
            </a:r>
            <a:endParaRPr lang="fr-FR" sz="2000" b="1">
              <a:solidFill>
                <a:srgbClr val="FFFF00"/>
              </a:solidFill>
            </a:endParaRPr>
          </a:p>
        </p:txBody>
      </p:sp>
      <p:sp>
        <p:nvSpPr>
          <p:cNvPr id="550959" name="Text Box 2095"/>
          <p:cNvSpPr txBox="1">
            <a:spLocks noChangeArrowheads="1"/>
          </p:cNvSpPr>
          <p:nvPr/>
        </p:nvSpPr>
        <p:spPr bwMode="auto">
          <a:xfrm>
            <a:off x="3717925" y="1571625"/>
            <a:ext cx="16748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CO" sz="2000" b="1">
                <a:solidFill>
                  <a:srgbClr val="FFFF00"/>
                </a:solidFill>
              </a:rPr>
              <a:t>ERP</a:t>
            </a:r>
            <a:endParaRPr lang="fr-FR" sz="2000" b="1">
              <a:solidFill>
                <a:srgbClr val="FFFF00"/>
              </a:solidFill>
            </a:endParaRPr>
          </a:p>
        </p:txBody>
      </p:sp>
      <p:sp>
        <p:nvSpPr>
          <p:cNvPr id="550960" name="Text Box 2096"/>
          <p:cNvSpPr txBox="1">
            <a:spLocks noChangeArrowheads="1"/>
          </p:cNvSpPr>
          <p:nvPr/>
        </p:nvSpPr>
        <p:spPr bwMode="auto">
          <a:xfrm>
            <a:off x="4038600" y="1247775"/>
            <a:ext cx="16748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CO" sz="2000" b="1">
                <a:solidFill>
                  <a:srgbClr val="FFFF00"/>
                </a:solidFill>
              </a:rPr>
              <a:t>CRM</a:t>
            </a:r>
            <a:endParaRPr lang="fr-FR" sz="2000" b="1">
              <a:solidFill>
                <a:srgbClr val="FFFF00"/>
              </a:solidFill>
            </a:endParaRPr>
          </a:p>
        </p:txBody>
      </p:sp>
      <p:sp>
        <p:nvSpPr>
          <p:cNvPr id="550961" name="Text Box 2097"/>
          <p:cNvSpPr txBox="1">
            <a:spLocks noChangeArrowheads="1"/>
          </p:cNvSpPr>
          <p:nvPr/>
        </p:nvSpPr>
        <p:spPr bwMode="auto">
          <a:xfrm>
            <a:off x="4371975" y="919163"/>
            <a:ext cx="16748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CO" sz="2000" b="1">
                <a:solidFill>
                  <a:srgbClr val="FFFF00"/>
                </a:solidFill>
              </a:rPr>
              <a:t>Technology</a:t>
            </a:r>
            <a:endParaRPr lang="fr-FR" sz="2000" b="1">
              <a:solidFill>
                <a:srgbClr val="FFFF00"/>
              </a:solidFill>
            </a:endParaRPr>
          </a:p>
        </p:txBody>
      </p:sp>
      <p:sp>
        <p:nvSpPr>
          <p:cNvPr id="550962" name="Text Box 2098"/>
          <p:cNvSpPr txBox="1">
            <a:spLocks noChangeArrowheads="1"/>
          </p:cNvSpPr>
          <p:nvPr/>
        </p:nvSpPr>
        <p:spPr bwMode="auto">
          <a:xfrm>
            <a:off x="4624388" y="612775"/>
            <a:ext cx="18526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CO" sz="2000" b="1">
                <a:solidFill>
                  <a:srgbClr val="FFFF00"/>
                </a:solidFill>
              </a:rPr>
              <a:t>On Demand</a:t>
            </a:r>
            <a:endParaRPr lang="fr-FR" sz="2000" b="1">
              <a:solidFill>
                <a:srgbClr val="FFFF00"/>
              </a:solidFill>
            </a:endParaRPr>
          </a:p>
        </p:txBody>
      </p:sp>
      <p:sp>
        <p:nvSpPr>
          <p:cNvPr id="550963" name="Text Box 2099"/>
          <p:cNvSpPr txBox="1">
            <a:spLocks noChangeArrowheads="1"/>
          </p:cNvSpPr>
          <p:nvPr/>
        </p:nvSpPr>
        <p:spPr bwMode="auto">
          <a:xfrm rot="-2850191">
            <a:off x="2742406" y="1248569"/>
            <a:ext cx="16748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CO" sz="2000" b="1">
                <a:solidFill>
                  <a:schemeClr val="bg1"/>
                </a:solidFill>
              </a:rPr>
              <a:t>Marketing</a:t>
            </a:r>
            <a:endParaRPr lang="fr-FR" sz="2000" b="1">
              <a:solidFill>
                <a:schemeClr val="bg1"/>
              </a:solidFill>
            </a:endParaRPr>
          </a:p>
        </p:txBody>
      </p:sp>
      <p:sp>
        <p:nvSpPr>
          <p:cNvPr id="550964" name="Text Box 2100"/>
          <p:cNvSpPr txBox="1">
            <a:spLocks noChangeArrowheads="1"/>
          </p:cNvSpPr>
          <p:nvPr/>
        </p:nvSpPr>
        <p:spPr bwMode="auto">
          <a:xfrm rot="-5400000">
            <a:off x="6004719" y="2362994"/>
            <a:ext cx="16748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CO" sz="2000" b="1">
                <a:solidFill>
                  <a:schemeClr val="bg1"/>
                </a:solidFill>
              </a:rPr>
              <a:t>Marketing</a:t>
            </a:r>
            <a:endParaRPr lang="fr-FR" sz="2000" b="1">
              <a:solidFill>
                <a:schemeClr val="bg1"/>
              </a:solidFill>
            </a:endParaRPr>
          </a:p>
        </p:txBody>
      </p:sp>
      <p:sp>
        <p:nvSpPr>
          <p:cNvPr id="550965" name="Text Box 2101"/>
          <p:cNvSpPr txBox="1">
            <a:spLocks noChangeArrowheads="1"/>
          </p:cNvSpPr>
          <p:nvPr/>
        </p:nvSpPr>
        <p:spPr bwMode="auto">
          <a:xfrm>
            <a:off x="2590800" y="5562600"/>
            <a:ext cx="2971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sz="1400" b="1">
                <a:solidFill>
                  <a:schemeClr val="bg1"/>
                </a:solidFill>
              </a:rPr>
              <a:t>Market Making &amp;Sales Execution</a:t>
            </a:r>
            <a:endParaRPr lang="fr-FR" sz="1600" b="1">
              <a:solidFill>
                <a:schemeClr val="bg1"/>
              </a:solidFill>
            </a:endParaRPr>
          </a:p>
        </p:txBody>
      </p:sp>
      <p:sp>
        <p:nvSpPr>
          <p:cNvPr id="550966" name="Text Box 2102"/>
          <p:cNvSpPr txBox="1">
            <a:spLocks noChangeArrowheads="1"/>
          </p:cNvSpPr>
          <p:nvPr/>
        </p:nvSpPr>
        <p:spPr bwMode="auto">
          <a:xfrm rot="-2716117">
            <a:off x="5153819" y="4752181"/>
            <a:ext cx="25542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CO" sz="1400" b="1">
                <a:solidFill>
                  <a:schemeClr val="bg1"/>
                </a:solidFill>
              </a:rPr>
              <a:t>Deployment &amp; Sales Execution</a:t>
            </a:r>
            <a:endParaRPr lang="fr-FR" sz="1400" b="1">
              <a:solidFill>
                <a:schemeClr val="bg1"/>
              </a:solidFill>
            </a:endParaRPr>
          </a:p>
        </p:txBody>
      </p:sp>
      <p:sp>
        <p:nvSpPr>
          <p:cNvPr id="550967" name="Text Box 2103"/>
          <p:cNvSpPr txBox="1">
            <a:spLocks noChangeArrowheads="1"/>
          </p:cNvSpPr>
          <p:nvPr/>
        </p:nvSpPr>
        <p:spPr bwMode="auto">
          <a:xfrm>
            <a:off x="2514600" y="5943600"/>
            <a:ext cx="2971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CO" sz="2000" b="1">
                <a:solidFill>
                  <a:schemeClr val="bg1"/>
                </a:solidFill>
              </a:rPr>
              <a:t>Oracle LAD</a:t>
            </a:r>
            <a:endParaRPr lang="fr-FR" sz="2000" b="1">
              <a:solidFill>
                <a:schemeClr val="bg1"/>
              </a:solidFill>
            </a:endParaRPr>
          </a:p>
        </p:txBody>
      </p:sp>
      <p:sp>
        <p:nvSpPr>
          <p:cNvPr id="550968" name="Text Box 2104"/>
          <p:cNvSpPr txBox="1">
            <a:spLocks noChangeArrowheads="1"/>
          </p:cNvSpPr>
          <p:nvPr/>
        </p:nvSpPr>
        <p:spPr bwMode="auto">
          <a:xfrm rot="-2752518">
            <a:off x="5146675" y="5168900"/>
            <a:ext cx="2971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CO" sz="1600" b="1">
                <a:solidFill>
                  <a:schemeClr val="bg1"/>
                </a:solidFill>
              </a:rPr>
              <a:t>Oracle LAD</a:t>
            </a:r>
            <a:endParaRPr lang="fr-FR" sz="1600" b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Line 2"/>
          <p:cNvSpPr>
            <a:spLocks noChangeShapeType="1"/>
          </p:cNvSpPr>
          <p:nvPr/>
        </p:nvSpPr>
        <p:spPr bwMode="auto">
          <a:xfrm>
            <a:off x="1219200" y="1498600"/>
            <a:ext cx="0" cy="426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2963" name="Line 3"/>
          <p:cNvSpPr>
            <a:spLocks noChangeShapeType="1"/>
          </p:cNvSpPr>
          <p:nvPr/>
        </p:nvSpPr>
        <p:spPr bwMode="auto">
          <a:xfrm>
            <a:off x="1219200" y="5765800"/>
            <a:ext cx="7315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552964" name="Rectangle 4"/>
          <p:cNvSpPr>
            <a:spLocks noChangeArrowheads="1"/>
          </p:cNvSpPr>
          <p:nvPr/>
        </p:nvSpPr>
        <p:spPr bwMode="auto">
          <a:xfrm>
            <a:off x="2774950" y="5791200"/>
            <a:ext cx="3544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algn="ctr" eaLnBrk="1" hangingPunct="1"/>
            <a:r>
              <a:rPr lang="en-US" sz="1800" b="1">
                <a:latin typeface="Times New Roman" pitchFamily="16" charset="0"/>
              </a:rPr>
              <a:t>Risk To Customers</a:t>
            </a:r>
          </a:p>
        </p:txBody>
      </p:sp>
      <p:sp>
        <p:nvSpPr>
          <p:cNvPr id="552965" name="Rectangle 5"/>
          <p:cNvSpPr>
            <a:spLocks noChangeArrowheads="1"/>
          </p:cNvSpPr>
          <p:nvPr/>
        </p:nvSpPr>
        <p:spPr bwMode="auto">
          <a:xfrm>
            <a:off x="1338263" y="5807075"/>
            <a:ext cx="739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1" hangingPunct="1"/>
            <a:r>
              <a:rPr lang="en-US" sz="1600" b="1">
                <a:latin typeface="Times New Roman" pitchFamily="16" charset="0"/>
              </a:rPr>
              <a:t>HIGH</a:t>
            </a:r>
          </a:p>
        </p:txBody>
      </p:sp>
      <p:sp>
        <p:nvSpPr>
          <p:cNvPr id="552966" name="Rectangle 6"/>
          <p:cNvSpPr>
            <a:spLocks noChangeArrowheads="1"/>
          </p:cNvSpPr>
          <p:nvPr/>
        </p:nvSpPr>
        <p:spPr bwMode="auto">
          <a:xfrm>
            <a:off x="7504113" y="5807075"/>
            <a:ext cx="6810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1" hangingPunct="1"/>
            <a:r>
              <a:rPr lang="en-US" sz="1600" b="1">
                <a:latin typeface="Times New Roman" pitchFamily="16" charset="0"/>
              </a:rPr>
              <a:t>LOW</a:t>
            </a:r>
          </a:p>
        </p:txBody>
      </p:sp>
      <p:sp>
        <p:nvSpPr>
          <p:cNvPr id="552967" name="Rectangle 7"/>
          <p:cNvSpPr>
            <a:spLocks noChangeArrowheads="1"/>
          </p:cNvSpPr>
          <p:nvPr/>
        </p:nvSpPr>
        <p:spPr bwMode="auto">
          <a:xfrm>
            <a:off x="334963" y="5530850"/>
            <a:ext cx="6810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1" hangingPunct="1"/>
            <a:r>
              <a:rPr lang="en-US" sz="1600" b="1">
                <a:latin typeface="Times New Roman" pitchFamily="16" charset="0"/>
              </a:rPr>
              <a:t>LOW</a:t>
            </a:r>
          </a:p>
        </p:txBody>
      </p:sp>
      <p:sp>
        <p:nvSpPr>
          <p:cNvPr id="552968" name="Rectangle 8"/>
          <p:cNvSpPr>
            <a:spLocks noChangeArrowheads="1"/>
          </p:cNvSpPr>
          <p:nvPr/>
        </p:nvSpPr>
        <p:spPr bwMode="auto">
          <a:xfrm>
            <a:off x="304800" y="1219200"/>
            <a:ext cx="739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1" hangingPunct="1"/>
            <a:r>
              <a:rPr lang="en-US" sz="1600" b="1">
                <a:latin typeface="Times New Roman" pitchFamily="16" charset="0"/>
              </a:rPr>
              <a:t>HIGH</a:t>
            </a:r>
          </a:p>
        </p:txBody>
      </p:sp>
      <p:sp>
        <p:nvSpPr>
          <p:cNvPr id="552969" name="Rectangle 9"/>
          <p:cNvSpPr>
            <a:spLocks noChangeArrowheads="1"/>
          </p:cNvSpPr>
          <p:nvPr/>
        </p:nvSpPr>
        <p:spPr bwMode="auto">
          <a:xfrm rot="16200000">
            <a:off x="-1085056" y="3131344"/>
            <a:ext cx="38877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algn="ctr" eaLnBrk="1" hangingPunct="1"/>
            <a:r>
              <a:rPr lang="en-US" sz="2400" b="1">
                <a:latin typeface="Times New Roman" pitchFamily="16" charset="0"/>
              </a:rPr>
              <a:t>Customer Value / Speed of Implementation</a:t>
            </a:r>
          </a:p>
        </p:txBody>
      </p:sp>
      <p:sp>
        <p:nvSpPr>
          <p:cNvPr id="552970" name="Rectangle 10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7848600" cy="1069975"/>
          </a:xfrm>
          <a:noFill/>
          <a:ln/>
        </p:spPr>
        <p:txBody>
          <a:bodyPr lIns="92075" tIns="46038" rIns="92075" bIns="46038"/>
          <a:lstStyle/>
          <a:p>
            <a:pPr algn="ctr"/>
            <a:r>
              <a:rPr lang="en-US"/>
              <a:t>Joint Value to Customers</a:t>
            </a:r>
            <a:br>
              <a:rPr lang="en-US"/>
            </a:br>
            <a:endParaRPr lang="en-US"/>
          </a:p>
        </p:txBody>
      </p:sp>
      <p:grpSp>
        <p:nvGrpSpPr>
          <p:cNvPr id="552971" name="Group 11"/>
          <p:cNvGrpSpPr>
            <a:grpSpLocks/>
          </p:cNvGrpSpPr>
          <p:nvPr/>
        </p:nvGrpSpPr>
        <p:grpSpPr bwMode="auto">
          <a:xfrm>
            <a:off x="6324600" y="1295400"/>
            <a:ext cx="2133600" cy="4487863"/>
            <a:chOff x="3984" y="816"/>
            <a:chExt cx="1344" cy="2827"/>
          </a:xfrm>
        </p:grpSpPr>
        <p:grpSp>
          <p:nvGrpSpPr>
            <p:cNvPr id="552972" name="Group 12"/>
            <p:cNvGrpSpPr>
              <a:grpSpLocks/>
            </p:cNvGrpSpPr>
            <p:nvPr/>
          </p:nvGrpSpPr>
          <p:grpSpPr bwMode="auto">
            <a:xfrm>
              <a:off x="3984" y="816"/>
              <a:ext cx="1344" cy="2827"/>
              <a:chOff x="3984" y="816"/>
              <a:chExt cx="1344" cy="2827"/>
            </a:xfrm>
          </p:grpSpPr>
          <p:grpSp>
            <p:nvGrpSpPr>
              <p:cNvPr id="552973" name="Group 13"/>
              <p:cNvGrpSpPr>
                <a:grpSpLocks/>
              </p:cNvGrpSpPr>
              <p:nvPr/>
            </p:nvGrpSpPr>
            <p:grpSpPr bwMode="auto">
              <a:xfrm>
                <a:off x="3984" y="816"/>
                <a:ext cx="1344" cy="2603"/>
                <a:chOff x="3984" y="816"/>
                <a:chExt cx="1344" cy="2603"/>
              </a:xfrm>
            </p:grpSpPr>
            <p:sp>
              <p:nvSpPr>
                <p:cNvPr id="552974" name="Rectangle 14"/>
                <p:cNvSpPr>
                  <a:spLocks noChangeArrowheads="1"/>
                </p:cNvSpPr>
                <p:nvPr/>
              </p:nvSpPr>
              <p:spPr bwMode="auto">
                <a:xfrm>
                  <a:off x="3984" y="816"/>
                  <a:ext cx="1344" cy="2603"/>
                </a:xfrm>
                <a:prstGeom prst="rect">
                  <a:avLst/>
                </a:prstGeom>
                <a:gradFill rotWithShape="0">
                  <a:gsLst>
                    <a:gs pos="0">
                      <a:srgbClr val="009999"/>
                    </a:gs>
                    <a:gs pos="50000">
                      <a:srgbClr val="009999">
                        <a:gamma/>
                        <a:shade val="49804"/>
                        <a:invGamma/>
                      </a:srgbClr>
                    </a:gs>
                    <a:gs pos="100000">
                      <a:srgbClr val="009999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hlink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anchor="ctr"/>
                <a:lstStyle/>
                <a:p>
                  <a:pPr algn="ctr" eaLnBrk="1" hangingPunct="1"/>
                  <a:endParaRPr lang="en-US" sz="2400">
                    <a:latin typeface="Times New Roman" pitchFamily="16" charset="0"/>
                  </a:endParaRPr>
                </a:p>
              </p:txBody>
            </p:sp>
            <p:sp>
              <p:nvSpPr>
                <p:cNvPr id="552975" name="Rectangle 15"/>
                <p:cNvSpPr>
                  <a:spLocks noChangeArrowheads="1"/>
                </p:cNvSpPr>
                <p:nvPr/>
              </p:nvSpPr>
              <p:spPr bwMode="auto">
                <a:xfrm>
                  <a:off x="4032" y="2976"/>
                  <a:ext cx="1248" cy="395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9804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4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anchor="ctr"/>
                <a:lstStyle/>
                <a:p>
                  <a:pPr algn="ctr" eaLnBrk="1" hangingPunct="1"/>
                  <a:r>
                    <a:rPr lang="en-US" sz="1600" b="1">
                      <a:solidFill>
                        <a:schemeClr val="bg1"/>
                      </a:solidFill>
                      <a:latin typeface="Times New Roman" pitchFamily="16" charset="0"/>
                    </a:rPr>
                    <a:t>Oracle 9i</a:t>
                  </a:r>
                </a:p>
              </p:txBody>
            </p:sp>
            <p:sp>
              <p:nvSpPr>
                <p:cNvPr id="552976" name="Rectangle 16"/>
                <p:cNvSpPr>
                  <a:spLocks noChangeArrowheads="1"/>
                </p:cNvSpPr>
                <p:nvPr/>
              </p:nvSpPr>
              <p:spPr bwMode="auto">
                <a:xfrm>
                  <a:off x="4272" y="816"/>
                  <a:ext cx="864" cy="52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algn="ctr" eaLnBrk="1" hangingPunct="1"/>
                  <a:r>
                    <a:rPr lang="en-US" sz="1600" b="1">
                      <a:solidFill>
                        <a:schemeClr val="bg1"/>
                      </a:solidFill>
                      <a:latin typeface="Times New Roman" pitchFamily="16" charset="0"/>
                    </a:rPr>
                    <a:t>Business</a:t>
                  </a:r>
                </a:p>
                <a:p>
                  <a:pPr algn="ctr" eaLnBrk="1" hangingPunct="1"/>
                  <a:r>
                    <a:rPr lang="en-US" sz="1600" b="1">
                      <a:solidFill>
                        <a:schemeClr val="bg1"/>
                      </a:solidFill>
                      <a:latin typeface="Times New Roman" pitchFamily="16" charset="0"/>
                    </a:rPr>
                    <a:t>Improvement</a:t>
                  </a:r>
                </a:p>
                <a:p>
                  <a:pPr algn="ctr" eaLnBrk="1" hangingPunct="1"/>
                  <a:r>
                    <a:rPr lang="en-US" sz="1600" b="1">
                      <a:solidFill>
                        <a:schemeClr val="bg1"/>
                      </a:solidFill>
                      <a:latin typeface="Times New Roman" pitchFamily="16" charset="0"/>
                    </a:rPr>
                    <a:t>and flows</a:t>
                  </a:r>
                  <a:endParaRPr lang="en-US" sz="1600" b="1">
                    <a:latin typeface="Times New Roman" pitchFamily="16" charset="0"/>
                  </a:endParaRPr>
                </a:p>
              </p:txBody>
            </p:sp>
            <p:sp>
              <p:nvSpPr>
                <p:cNvPr id="552977" name="Rectangle 17"/>
                <p:cNvSpPr>
                  <a:spLocks noChangeArrowheads="1"/>
                </p:cNvSpPr>
                <p:nvPr/>
              </p:nvSpPr>
              <p:spPr bwMode="auto">
                <a:xfrm>
                  <a:off x="4416" y="2208"/>
                  <a:ext cx="864" cy="720"/>
                </a:xfrm>
                <a:prstGeom prst="rect">
                  <a:avLst/>
                </a:prstGeom>
                <a:gradFill rotWithShape="0">
                  <a:gsLst>
                    <a:gs pos="0">
                      <a:srgbClr val="993366">
                        <a:gamma/>
                        <a:shade val="49804"/>
                        <a:invGamma/>
                      </a:srgbClr>
                    </a:gs>
                    <a:gs pos="50000">
                      <a:srgbClr val="993366"/>
                    </a:gs>
                    <a:gs pos="100000">
                      <a:srgbClr val="993366">
                        <a:gamma/>
                        <a:shade val="4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anchor="ctr"/>
                <a:lstStyle/>
                <a:p>
                  <a:pPr algn="ctr" eaLnBrk="1" hangingPunct="1"/>
                  <a:r>
                    <a:rPr lang="en-US" sz="1600" b="1">
                      <a:solidFill>
                        <a:schemeClr val="bg1"/>
                      </a:solidFill>
                      <a:latin typeface="Times New Roman" pitchFamily="16" charset="0"/>
                    </a:rPr>
                    <a:t>Oracle</a:t>
                  </a:r>
                  <a:br>
                    <a:rPr lang="en-US" sz="1600" b="1">
                      <a:solidFill>
                        <a:schemeClr val="bg1"/>
                      </a:solidFill>
                      <a:latin typeface="Times New Roman" pitchFamily="16" charset="0"/>
                    </a:rPr>
                  </a:br>
                  <a:r>
                    <a:rPr lang="en-US" sz="1600" b="1">
                      <a:solidFill>
                        <a:schemeClr val="bg1"/>
                      </a:solidFill>
                      <a:latin typeface="Times New Roman" pitchFamily="16" charset="0"/>
                    </a:rPr>
                    <a:t>E-Business</a:t>
                  </a:r>
                </a:p>
                <a:p>
                  <a:pPr algn="ctr" eaLnBrk="1" hangingPunct="1"/>
                  <a:r>
                    <a:rPr lang="en-US" sz="1600" b="1">
                      <a:solidFill>
                        <a:schemeClr val="bg1"/>
                      </a:solidFill>
                      <a:latin typeface="Times New Roman" pitchFamily="16" charset="0"/>
                    </a:rPr>
                    <a:t>Suite</a:t>
                  </a:r>
                </a:p>
              </p:txBody>
            </p:sp>
          </p:grpSp>
          <p:sp>
            <p:nvSpPr>
              <p:cNvPr id="552978" name="Rectangle 18"/>
              <p:cNvSpPr>
                <a:spLocks noChangeArrowheads="1"/>
              </p:cNvSpPr>
              <p:nvPr/>
            </p:nvSpPr>
            <p:spPr bwMode="auto">
              <a:xfrm>
                <a:off x="4416" y="3431"/>
                <a:ext cx="422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pPr eaLnBrk="1" hangingPunct="1"/>
                <a:r>
                  <a:rPr lang="en-US" sz="1600" b="1">
                    <a:latin typeface="Times New Roman" pitchFamily="16" charset="0"/>
                  </a:rPr>
                  <a:t>2000s</a:t>
                </a:r>
              </a:p>
            </p:txBody>
          </p:sp>
        </p:grpSp>
        <p:grpSp>
          <p:nvGrpSpPr>
            <p:cNvPr id="552979" name="Group 19"/>
            <p:cNvGrpSpPr>
              <a:grpSpLocks/>
            </p:cNvGrpSpPr>
            <p:nvPr/>
          </p:nvGrpSpPr>
          <p:grpSpPr bwMode="auto">
            <a:xfrm>
              <a:off x="4032" y="1296"/>
              <a:ext cx="1276" cy="1632"/>
              <a:chOff x="4032" y="1296"/>
              <a:chExt cx="1276" cy="1632"/>
            </a:xfrm>
          </p:grpSpPr>
          <p:sp>
            <p:nvSpPr>
              <p:cNvPr id="552980" name="Rectangle 20"/>
              <p:cNvSpPr>
                <a:spLocks noChangeArrowheads="1"/>
              </p:cNvSpPr>
              <p:nvPr/>
            </p:nvSpPr>
            <p:spPr bwMode="auto">
              <a:xfrm>
                <a:off x="4032" y="1296"/>
                <a:ext cx="1248" cy="240"/>
              </a:xfrm>
              <a:prstGeom prst="rect">
                <a:avLst/>
              </a:prstGeom>
              <a:gradFill rotWithShape="0">
                <a:gsLst>
                  <a:gs pos="0">
                    <a:srgbClr val="FF6633">
                      <a:gamma/>
                      <a:shade val="46275"/>
                      <a:invGamma/>
                    </a:srgbClr>
                  </a:gs>
                  <a:gs pos="50000">
                    <a:srgbClr val="FF6633"/>
                  </a:gs>
                  <a:gs pos="100000">
                    <a:srgbClr val="FF66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552981" name="Text Box 21"/>
              <p:cNvSpPr txBox="1">
                <a:spLocks noChangeArrowheads="1"/>
              </p:cNvSpPr>
              <p:nvPr/>
            </p:nvSpPr>
            <p:spPr bwMode="auto">
              <a:xfrm>
                <a:off x="4224" y="1297"/>
                <a:ext cx="80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600" b="1">
                    <a:solidFill>
                      <a:schemeClr val="bg1"/>
                    </a:solidFill>
                    <a:latin typeface="Times New Roman" pitchFamily="16" charset="0"/>
                  </a:rPr>
                  <a:t>Outsourcing</a:t>
                </a:r>
                <a:endParaRPr lang="en-US" sz="1600">
                  <a:solidFill>
                    <a:schemeClr val="bg1"/>
                  </a:solidFill>
                  <a:latin typeface="Times New Roman" pitchFamily="16" charset="0"/>
                </a:endParaRPr>
              </a:p>
            </p:txBody>
          </p:sp>
          <p:sp>
            <p:nvSpPr>
              <p:cNvPr id="552982" name="Rectangle 22"/>
              <p:cNvSpPr>
                <a:spLocks noChangeArrowheads="1"/>
              </p:cNvSpPr>
              <p:nvPr/>
            </p:nvSpPr>
            <p:spPr bwMode="auto">
              <a:xfrm>
                <a:off x="4032" y="2160"/>
                <a:ext cx="336" cy="768"/>
              </a:xfrm>
              <a:prstGeom prst="rect">
                <a:avLst/>
              </a:prstGeom>
              <a:gradFill rotWithShape="0">
                <a:gsLst>
                  <a:gs pos="0">
                    <a:srgbClr val="339966">
                      <a:gamma/>
                      <a:shade val="49804"/>
                      <a:invGamma/>
                    </a:srgbClr>
                  </a:gs>
                  <a:gs pos="50000">
                    <a:srgbClr val="339966"/>
                  </a:gs>
                  <a:gs pos="100000">
                    <a:srgbClr val="339966">
                      <a:gamma/>
                      <a:shade val="4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anchor="ctr"/>
              <a:lstStyle/>
              <a:p>
                <a:pPr algn="ctr" eaLnBrk="1" hangingPunct="1"/>
                <a:endParaRPr lang="en-US" sz="1600" b="1">
                  <a:latin typeface="Times New Roman" pitchFamily="16" charset="0"/>
                </a:endParaRPr>
              </a:p>
            </p:txBody>
          </p:sp>
          <p:sp>
            <p:nvSpPr>
              <p:cNvPr id="552983" name="Rectangle 23"/>
              <p:cNvSpPr>
                <a:spLocks noChangeArrowheads="1"/>
              </p:cNvSpPr>
              <p:nvPr/>
            </p:nvSpPr>
            <p:spPr bwMode="auto">
              <a:xfrm>
                <a:off x="4032" y="1584"/>
                <a:ext cx="1276" cy="576"/>
              </a:xfrm>
              <a:prstGeom prst="rect">
                <a:avLst/>
              </a:prstGeom>
              <a:gradFill rotWithShape="0">
                <a:gsLst>
                  <a:gs pos="0">
                    <a:srgbClr val="339966">
                      <a:gamma/>
                      <a:shade val="49804"/>
                      <a:invGamma/>
                    </a:srgbClr>
                  </a:gs>
                  <a:gs pos="50000">
                    <a:srgbClr val="339966"/>
                  </a:gs>
                  <a:gs pos="100000">
                    <a:srgbClr val="339966">
                      <a:gamma/>
                      <a:shade val="4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anchor="ctr"/>
              <a:lstStyle/>
              <a:p>
                <a:pPr algn="ctr" eaLnBrk="1" hangingPunct="1"/>
                <a:r>
                  <a:rPr lang="en-US" sz="1600" b="1">
                    <a:solidFill>
                      <a:schemeClr val="bg1"/>
                    </a:solidFill>
                    <a:latin typeface="Times New Roman" pitchFamily="16" charset="0"/>
                  </a:rPr>
                  <a:t>ISV Vertical</a:t>
                </a:r>
              </a:p>
              <a:p>
                <a:pPr algn="ctr" eaLnBrk="1" hangingPunct="1"/>
                <a:r>
                  <a:rPr lang="en-US" sz="1600" b="1">
                    <a:solidFill>
                      <a:schemeClr val="bg1"/>
                    </a:solidFill>
                    <a:latin typeface="Times New Roman" pitchFamily="16" charset="0"/>
                  </a:rPr>
                  <a:t>Applications</a:t>
                </a:r>
              </a:p>
            </p:txBody>
          </p:sp>
        </p:grpSp>
      </p:grpSp>
      <p:grpSp>
        <p:nvGrpSpPr>
          <p:cNvPr id="552984" name="Group 24"/>
          <p:cNvGrpSpPr>
            <a:grpSpLocks/>
          </p:cNvGrpSpPr>
          <p:nvPr/>
        </p:nvGrpSpPr>
        <p:grpSpPr bwMode="auto">
          <a:xfrm>
            <a:off x="1447800" y="3124200"/>
            <a:ext cx="2133600" cy="2659063"/>
            <a:chOff x="912" y="1968"/>
            <a:chExt cx="1344" cy="1675"/>
          </a:xfrm>
        </p:grpSpPr>
        <p:grpSp>
          <p:nvGrpSpPr>
            <p:cNvPr id="552985" name="Group 25"/>
            <p:cNvGrpSpPr>
              <a:grpSpLocks/>
            </p:cNvGrpSpPr>
            <p:nvPr/>
          </p:nvGrpSpPr>
          <p:grpSpPr bwMode="auto">
            <a:xfrm>
              <a:off x="912" y="1968"/>
              <a:ext cx="1344" cy="1675"/>
              <a:chOff x="912" y="1968"/>
              <a:chExt cx="1344" cy="1675"/>
            </a:xfrm>
          </p:grpSpPr>
          <p:grpSp>
            <p:nvGrpSpPr>
              <p:cNvPr id="552986" name="Group 26"/>
              <p:cNvGrpSpPr>
                <a:grpSpLocks/>
              </p:cNvGrpSpPr>
              <p:nvPr/>
            </p:nvGrpSpPr>
            <p:grpSpPr bwMode="auto">
              <a:xfrm>
                <a:off x="912" y="1968"/>
                <a:ext cx="1344" cy="1451"/>
                <a:chOff x="844" y="2112"/>
                <a:chExt cx="1344" cy="1451"/>
              </a:xfrm>
            </p:grpSpPr>
            <p:sp>
              <p:nvSpPr>
                <p:cNvPr id="552987" name="Rectangle 27"/>
                <p:cNvSpPr>
                  <a:spLocks noChangeArrowheads="1"/>
                </p:cNvSpPr>
                <p:nvPr/>
              </p:nvSpPr>
              <p:spPr bwMode="auto">
                <a:xfrm>
                  <a:off x="844" y="2112"/>
                  <a:ext cx="1344" cy="1451"/>
                </a:xfrm>
                <a:prstGeom prst="rect">
                  <a:avLst/>
                </a:prstGeom>
                <a:gradFill rotWithShape="0">
                  <a:gsLst>
                    <a:gs pos="0">
                      <a:srgbClr val="009999"/>
                    </a:gs>
                    <a:gs pos="100000">
                      <a:srgbClr val="009999">
                        <a:gamma/>
                        <a:shade val="49804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hlink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 anchor="ctr"/>
                <a:lstStyle/>
                <a:p>
                  <a:pPr algn="ctr" eaLnBrk="1" hangingPunct="1"/>
                  <a:endParaRPr lang="en-US" sz="2400">
                    <a:latin typeface="Times New Roman" pitchFamily="16" charset="0"/>
                  </a:endParaRPr>
                </a:p>
              </p:txBody>
            </p:sp>
            <p:sp>
              <p:nvSpPr>
                <p:cNvPr id="552988" name="Rectangle 28"/>
                <p:cNvSpPr>
                  <a:spLocks noChangeArrowheads="1"/>
                </p:cNvSpPr>
                <p:nvPr/>
              </p:nvSpPr>
              <p:spPr bwMode="auto">
                <a:xfrm>
                  <a:off x="1099" y="2124"/>
                  <a:ext cx="835" cy="36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92075" tIns="46038" rIns="92075" bIns="46038">
                  <a:spAutoFit/>
                </a:bodyPr>
                <a:lstStyle/>
                <a:p>
                  <a:pPr algn="ctr" eaLnBrk="1" hangingPunct="1"/>
                  <a:r>
                    <a:rPr lang="en-US" sz="1600" b="1">
                      <a:solidFill>
                        <a:schemeClr val="bg1"/>
                      </a:solidFill>
                      <a:latin typeface="Times New Roman" pitchFamily="16" charset="0"/>
                    </a:rPr>
                    <a:t>Custom</a:t>
                  </a:r>
                </a:p>
                <a:p>
                  <a:pPr algn="ctr" eaLnBrk="1" hangingPunct="1"/>
                  <a:r>
                    <a:rPr lang="en-US" sz="1600" b="1">
                      <a:solidFill>
                        <a:schemeClr val="bg1"/>
                      </a:solidFill>
                      <a:latin typeface="Times New Roman" pitchFamily="16" charset="0"/>
                    </a:rPr>
                    <a:t>Development</a:t>
                  </a:r>
                  <a:endParaRPr lang="en-US" sz="1600" b="1">
                    <a:latin typeface="Times New Roman" pitchFamily="16" charset="0"/>
                  </a:endParaRPr>
                </a:p>
              </p:txBody>
            </p:sp>
          </p:grpSp>
          <p:sp>
            <p:nvSpPr>
              <p:cNvPr id="552989" name="Rectangle 29"/>
              <p:cNvSpPr>
                <a:spLocks noChangeArrowheads="1"/>
              </p:cNvSpPr>
              <p:nvPr/>
            </p:nvSpPr>
            <p:spPr bwMode="auto">
              <a:xfrm>
                <a:off x="1008" y="3120"/>
                <a:ext cx="1152" cy="214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shade val="49804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4980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anchor="ctr"/>
              <a:lstStyle/>
              <a:p>
                <a:pPr algn="ctr" eaLnBrk="1" hangingPunct="1"/>
                <a:r>
                  <a:rPr lang="en-US" sz="1600" b="1">
                    <a:solidFill>
                      <a:schemeClr val="bg1"/>
                    </a:solidFill>
                    <a:latin typeface="Times New Roman" pitchFamily="16" charset="0"/>
                  </a:rPr>
                  <a:t>Database</a:t>
                </a:r>
              </a:p>
            </p:txBody>
          </p:sp>
          <p:sp>
            <p:nvSpPr>
              <p:cNvPr id="552990" name="Rectangle 30"/>
              <p:cNvSpPr>
                <a:spLocks noChangeArrowheads="1"/>
              </p:cNvSpPr>
              <p:nvPr/>
            </p:nvSpPr>
            <p:spPr bwMode="auto">
              <a:xfrm>
                <a:off x="1392" y="2725"/>
                <a:ext cx="768" cy="214"/>
              </a:xfrm>
              <a:prstGeom prst="rect">
                <a:avLst/>
              </a:prstGeom>
              <a:gradFill rotWithShape="0">
                <a:gsLst>
                  <a:gs pos="0">
                    <a:srgbClr val="3366FF">
                      <a:gamma/>
                      <a:shade val="49804"/>
                      <a:invGamma/>
                    </a:srgbClr>
                  </a:gs>
                  <a:gs pos="50000">
                    <a:srgbClr val="3366FF"/>
                  </a:gs>
                  <a:gs pos="100000">
                    <a:srgbClr val="3366FF">
                      <a:gamma/>
                      <a:shade val="4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anchor="ctr"/>
              <a:lstStyle/>
              <a:p>
                <a:pPr algn="ctr" eaLnBrk="1" hangingPunct="1"/>
                <a:r>
                  <a:rPr lang="en-US" sz="1600" b="1">
                    <a:solidFill>
                      <a:schemeClr val="bg1"/>
                    </a:solidFill>
                    <a:latin typeface="Times New Roman" pitchFamily="16" charset="0"/>
                  </a:rPr>
                  <a:t>Tools</a:t>
                </a:r>
              </a:p>
            </p:txBody>
          </p:sp>
          <p:sp>
            <p:nvSpPr>
              <p:cNvPr id="552991" name="Rectangle 31"/>
              <p:cNvSpPr>
                <a:spLocks noChangeArrowheads="1"/>
              </p:cNvSpPr>
              <p:nvPr/>
            </p:nvSpPr>
            <p:spPr bwMode="auto">
              <a:xfrm>
                <a:off x="1008" y="2331"/>
                <a:ext cx="1152" cy="213"/>
              </a:xfrm>
              <a:prstGeom prst="rect">
                <a:avLst/>
              </a:prstGeom>
              <a:gradFill rotWithShape="0">
                <a:gsLst>
                  <a:gs pos="0">
                    <a:srgbClr val="339966">
                      <a:gamma/>
                      <a:shade val="49804"/>
                      <a:invGamma/>
                    </a:srgbClr>
                  </a:gs>
                  <a:gs pos="50000">
                    <a:srgbClr val="339966"/>
                  </a:gs>
                  <a:gs pos="100000">
                    <a:srgbClr val="339966">
                      <a:gamma/>
                      <a:shade val="49804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 anchor="ctr"/>
              <a:lstStyle/>
              <a:p>
                <a:pPr algn="ctr" eaLnBrk="1" hangingPunct="1"/>
                <a:r>
                  <a:rPr lang="en-US" sz="1400" b="1">
                    <a:solidFill>
                      <a:schemeClr val="bg1"/>
                    </a:solidFill>
                    <a:latin typeface="Times New Roman" pitchFamily="16" charset="0"/>
                  </a:rPr>
                  <a:t>ISV</a:t>
                </a:r>
                <a:endParaRPr lang="en-US" sz="1600" b="1">
                  <a:solidFill>
                    <a:schemeClr val="bg1"/>
                  </a:solidFill>
                  <a:latin typeface="Times New Roman" pitchFamily="16" charset="0"/>
                </a:endParaRPr>
              </a:p>
            </p:txBody>
          </p:sp>
          <p:sp>
            <p:nvSpPr>
              <p:cNvPr id="552992" name="Rectangle 32"/>
              <p:cNvSpPr>
                <a:spLocks noChangeArrowheads="1"/>
              </p:cNvSpPr>
              <p:nvPr/>
            </p:nvSpPr>
            <p:spPr bwMode="auto">
              <a:xfrm>
                <a:off x="1296" y="3431"/>
                <a:ext cx="422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92075" tIns="46038" rIns="92075" bIns="46038">
                <a:spAutoFit/>
              </a:bodyPr>
              <a:lstStyle/>
              <a:p>
                <a:pPr eaLnBrk="1" hangingPunct="1"/>
                <a:r>
                  <a:rPr lang="en-US" sz="1600" b="1">
                    <a:latin typeface="Times New Roman" pitchFamily="16" charset="0"/>
                  </a:rPr>
                  <a:t>1980s</a:t>
                </a:r>
              </a:p>
            </p:txBody>
          </p:sp>
        </p:grpSp>
        <p:sp>
          <p:nvSpPr>
            <p:cNvPr id="552993" name="Rectangle 33"/>
            <p:cNvSpPr>
              <a:spLocks noChangeArrowheads="1"/>
            </p:cNvSpPr>
            <p:nvPr/>
          </p:nvSpPr>
          <p:spPr bwMode="auto">
            <a:xfrm>
              <a:off x="1008" y="2544"/>
              <a:ext cx="336" cy="528"/>
            </a:xfrm>
            <a:prstGeom prst="rect">
              <a:avLst/>
            </a:prstGeom>
            <a:gradFill rotWithShape="0">
              <a:gsLst>
                <a:gs pos="0">
                  <a:srgbClr val="339966">
                    <a:gamma/>
                    <a:shade val="49804"/>
                    <a:invGamma/>
                  </a:srgbClr>
                </a:gs>
                <a:gs pos="50000">
                  <a:srgbClr val="339966"/>
                </a:gs>
                <a:gs pos="100000">
                  <a:srgbClr val="339966">
                    <a:gamma/>
                    <a:shade val="4980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algn="ctr" eaLnBrk="1" hangingPunct="1"/>
              <a:endParaRPr lang="en-US" sz="1600" b="1">
                <a:latin typeface="Times New Roman" pitchFamily="16" charset="0"/>
              </a:endParaRPr>
            </a:p>
          </p:txBody>
        </p:sp>
      </p:grpSp>
      <p:sp>
        <p:nvSpPr>
          <p:cNvPr id="552994" name="Rectangle 34"/>
          <p:cNvSpPr>
            <a:spLocks noChangeArrowheads="1"/>
          </p:cNvSpPr>
          <p:nvPr/>
        </p:nvSpPr>
        <p:spPr bwMode="auto">
          <a:xfrm>
            <a:off x="4497388" y="5446713"/>
            <a:ext cx="669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1" hangingPunct="1"/>
            <a:r>
              <a:rPr lang="en-US" sz="1600" b="1">
                <a:latin typeface="Times New Roman" pitchFamily="16" charset="0"/>
              </a:rPr>
              <a:t>1990s</a:t>
            </a:r>
          </a:p>
        </p:txBody>
      </p:sp>
      <p:grpSp>
        <p:nvGrpSpPr>
          <p:cNvPr id="552995" name="Group 35"/>
          <p:cNvGrpSpPr>
            <a:grpSpLocks/>
          </p:cNvGrpSpPr>
          <p:nvPr/>
        </p:nvGrpSpPr>
        <p:grpSpPr bwMode="auto">
          <a:xfrm>
            <a:off x="3886200" y="2108200"/>
            <a:ext cx="2133600" cy="3319463"/>
            <a:chOff x="2448" y="1328"/>
            <a:chExt cx="1344" cy="2091"/>
          </a:xfrm>
        </p:grpSpPr>
        <p:sp>
          <p:nvSpPr>
            <p:cNvPr id="552996" name="Rectangle 36"/>
            <p:cNvSpPr>
              <a:spLocks noChangeArrowheads="1"/>
            </p:cNvSpPr>
            <p:nvPr/>
          </p:nvSpPr>
          <p:spPr bwMode="auto">
            <a:xfrm>
              <a:off x="2448" y="1328"/>
              <a:ext cx="1344" cy="2091"/>
            </a:xfrm>
            <a:prstGeom prst="rect">
              <a:avLst/>
            </a:prstGeom>
            <a:gradFill rotWithShape="0">
              <a:gsLst>
                <a:gs pos="0">
                  <a:srgbClr val="009999"/>
                </a:gs>
                <a:gs pos="100000">
                  <a:srgbClr val="009999">
                    <a:gamma/>
                    <a:shade val="4980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algn="ctr" eaLnBrk="1" hangingPunct="1"/>
              <a:endParaRPr lang="en-US" sz="2400">
                <a:latin typeface="Times New Roman" pitchFamily="16" charset="0"/>
              </a:endParaRPr>
            </a:p>
          </p:txBody>
        </p:sp>
        <p:sp>
          <p:nvSpPr>
            <p:cNvPr id="552997" name="Rectangle 37"/>
            <p:cNvSpPr>
              <a:spLocks noChangeArrowheads="1"/>
            </p:cNvSpPr>
            <p:nvPr/>
          </p:nvSpPr>
          <p:spPr bwMode="auto">
            <a:xfrm>
              <a:off x="2496" y="1872"/>
              <a:ext cx="1248" cy="480"/>
            </a:xfrm>
            <a:prstGeom prst="rect">
              <a:avLst/>
            </a:prstGeom>
            <a:gradFill rotWithShape="0">
              <a:gsLst>
                <a:gs pos="0">
                  <a:srgbClr val="339966">
                    <a:gamma/>
                    <a:shade val="49804"/>
                    <a:invGamma/>
                  </a:srgbClr>
                </a:gs>
                <a:gs pos="50000">
                  <a:srgbClr val="339966"/>
                </a:gs>
                <a:gs pos="100000">
                  <a:srgbClr val="339966">
                    <a:gamma/>
                    <a:shade val="4980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algn="ctr" eaLnBrk="1" hangingPunct="1"/>
              <a:r>
                <a:rPr lang="en-US" sz="1600" b="1">
                  <a:solidFill>
                    <a:schemeClr val="bg1"/>
                  </a:solidFill>
                  <a:latin typeface="Times New Roman" pitchFamily="16" charset="0"/>
                </a:rPr>
                <a:t>ISV</a:t>
              </a:r>
            </a:p>
          </p:txBody>
        </p:sp>
        <p:sp>
          <p:nvSpPr>
            <p:cNvPr id="552998" name="Rectangle 38"/>
            <p:cNvSpPr>
              <a:spLocks noChangeArrowheads="1"/>
            </p:cNvSpPr>
            <p:nvPr/>
          </p:nvSpPr>
          <p:spPr bwMode="auto">
            <a:xfrm>
              <a:off x="2468" y="1340"/>
              <a:ext cx="1296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algn="ctr" eaLnBrk="1" hangingPunct="1"/>
              <a:r>
                <a:rPr lang="en-US" sz="1600" b="1">
                  <a:solidFill>
                    <a:schemeClr val="bg1"/>
                  </a:solidFill>
                  <a:latin typeface="Times New Roman" pitchFamily="16" charset="0"/>
                </a:rPr>
                <a:t>Implementation &amp;</a:t>
              </a:r>
            </a:p>
            <a:p>
              <a:pPr algn="ctr" eaLnBrk="1" hangingPunct="1"/>
              <a:r>
                <a:rPr lang="en-US" sz="1600" b="1">
                  <a:solidFill>
                    <a:schemeClr val="bg1"/>
                  </a:solidFill>
                  <a:latin typeface="Times New Roman" pitchFamily="16" charset="0"/>
                </a:rPr>
                <a:t>Systems Integration</a:t>
              </a:r>
              <a:endParaRPr lang="en-US" sz="1600" b="1">
                <a:latin typeface="Times New Roman" pitchFamily="16" charset="0"/>
              </a:endParaRPr>
            </a:p>
          </p:txBody>
        </p:sp>
        <p:sp>
          <p:nvSpPr>
            <p:cNvPr id="552999" name="Rectangle 39"/>
            <p:cNvSpPr>
              <a:spLocks noChangeArrowheads="1"/>
            </p:cNvSpPr>
            <p:nvPr/>
          </p:nvSpPr>
          <p:spPr bwMode="auto">
            <a:xfrm>
              <a:off x="2468" y="3066"/>
              <a:ext cx="912" cy="342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9804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980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algn="ctr" eaLnBrk="1" hangingPunct="1"/>
              <a:r>
                <a:rPr lang="en-US" sz="1600" b="1">
                  <a:solidFill>
                    <a:schemeClr val="bg1"/>
                  </a:solidFill>
                  <a:latin typeface="Times New Roman" pitchFamily="16" charset="0"/>
                </a:rPr>
                <a:t>Database</a:t>
              </a:r>
            </a:p>
          </p:txBody>
        </p:sp>
        <p:sp>
          <p:nvSpPr>
            <p:cNvPr id="553000" name="Rectangle 40"/>
            <p:cNvSpPr>
              <a:spLocks noChangeArrowheads="1"/>
            </p:cNvSpPr>
            <p:nvPr/>
          </p:nvSpPr>
          <p:spPr bwMode="auto">
            <a:xfrm rot="16200000">
              <a:off x="3212" y="2856"/>
              <a:ext cx="864" cy="240"/>
            </a:xfrm>
            <a:prstGeom prst="rect">
              <a:avLst/>
            </a:prstGeom>
            <a:gradFill rotWithShape="0">
              <a:gsLst>
                <a:gs pos="0">
                  <a:srgbClr val="3366FF">
                    <a:gamma/>
                    <a:shade val="49804"/>
                    <a:invGamma/>
                  </a:srgbClr>
                </a:gs>
                <a:gs pos="50000">
                  <a:srgbClr val="3366FF"/>
                </a:gs>
                <a:gs pos="100000">
                  <a:srgbClr val="3366FF">
                    <a:gamma/>
                    <a:shade val="4980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algn="ctr" eaLnBrk="1" hangingPunct="1"/>
              <a:r>
                <a:rPr lang="en-US" sz="1600" b="1">
                  <a:solidFill>
                    <a:schemeClr val="bg1"/>
                  </a:solidFill>
                  <a:latin typeface="Times New Roman" pitchFamily="16" charset="0"/>
                </a:rPr>
                <a:t>Tools</a:t>
              </a:r>
            </a:p>
          </p:txBody>
        </p:sp>
        <p:sp>
          <p:nvSpPr>
            <p:cNvPr id="553001" name="Rectangle 41"/>
            <p:cNvSpPr>
              <a:spLocks noChangeArrowheads="1"/>
            </p:cNvSpPr>
            <p:nvPr/>
          </p:nvSpPr>
          <p:spPr bwMode="auto">
            <a:xfrm>
              <a:off x="2832" y="2544"/>
              <a:ext cx="548" cy="341"/>
            </a:xfrm>
            <a:prstGeom prst="rect">
              <a:avLst/>
            </a:prstGeom>
            <a:gradFill rotWithShape="0">
              <a:gsLst>
                <a:gs pos="0">
                  <a:srgbClr val="FF9900">
                    <a:gamma/>
                    <a:shade val="49804"/>
                    <a:invGamma/>
                  </a:srgbClr>
                </a:gs>
                <a:gs pos="50000">
                  <a:srgbClr val="FF9900"/>
                </a:gs>
                <a:gs pos="100000">
                  <a:srgbClr val="FF9900">
                    <a:gamma/>
                    <a:shade val="4980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algn="ctr" eaLnBrk="1" hangingPunct="1"/>
              <a:r>
                <a:rPr lang="en-US" sz="1600" b="1">
                  <a:solidFill>
                    <a:schemeClr val="bg1"/>
                  </a:solidFill>
                  <a:latin typeface="Times New Roman" pitchFamily="16" charset="0"/>
                </a:rPr>
                <a:t>Apps</a:t>
              </a:r>
            </a:p>
            <a:p>
              <a:pPr algn="ctr" eaLnBrk="1" hangingPunct="1"/>
              <a:r>
                <a:rPr lang="en-US" sz="1600" b="1">
                  <a:solidFill>
                    <a:schemeClr val="bg1"/>
                  </a:solidFill>
                  <a:latin typeface="Times New Roman" pitchFamily="16" charset="0"/>
                </a:rPr>
                <a:t> Server</a:t>
              </a:r>
            </a:p>
          </p:txBody>
        </p:sp>
        <p:sp>
          <p:nvSpPr>
            <p:cNvPr id="553002" name="Rectangle 42"/>
            <p:cNvSpPr>
              <a:spLocks noChangeArrowheads="1"/>
            </p:cNvSpPr>
            <p:nvPr/>
          </p:nvSpPr>
          <p:spPr bwMode="auto">
            <a:xfrm>
              <a:off x="2496" y="2352"/>
              <a:ext cx="288" cy="624"/>
            </a:xfrm>
            <a:prstGeom prst="rect">
              <a:avLst/>
            </a:prstGeom>
            <a:gradFill rotWithShape="0">
              <a:gsLst>
                <a:gs pos="0">
                  <a:srgbClr val="339966">
                    <a:gamma/>
                    <a:shade val="49804"/>
                    <a:invGamma/>
                  </a:srgbClr>
                </a:gs>
                <a:gs pos="50000">
                  <a:srgbClr val="339966"/>
                </a:gs>
                <a:gs pos="100000">
                  <a:srgbClr val="339966">
                    <a:gamma/>
                    <a:shade val="4980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algn="ctr" eaLnBrk="1" hangingPunct="1"/>
              <a:endParaRPr lang="en-US" sz="1600" b="1">
                <a:latin typeface="Times New Roman" pitchFamily="16" charset="0"/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29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29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2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2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529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529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PN_02_2003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009688"/>
      </a:accent1>
      <a:accent2>
        <a:srgbClr val="FFFF66"/>
      </a:accent2>
      <a:accent3>
        <a:srgbClr val="AAAAAA"/>
      </a:accent3>
      <a:accent4>
        <a:srgbClr val="DADADA"/>
      </a:accent4>
      <a:accent5>
        <a:srgbClr val="AAC9C3"/>
      </a:accent5>
      <a:accent6>
        <a:srgbClr val="E7E75C"/>
      </a:accent6>
      <a:hlink>
        <a:srgbClr val="FD0000"/>
      </a:hlink>
      <a:folHlink>
        <a:srgbClr val="CECECE"/>
      </a:folHlink>
    </a:clrScheme>
    <a:fontScheme name="OPN_02_2003">
      <a:majorFont>
        <a:latin typeface="Arial"/>
        <a:ea typeface=""/>
        <a:cs typeface="Times New Roman"/>
      </a:majorFont>
      <a:minorFont>
        <a:latin typeface="Aria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6" charset="0"/>
          </a:defRPr>
        </a:defPPr>
      </a:lstStyle>
    </a:lnDef>
  </a:objectDefaults>
  <a:extraClrSchemeLst>
    <a:extraClrScheme>
      <a:clrScheme name="OPN_02_2003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PN_02_200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PN_02_2003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PN_02_2003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PN_02_2003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PN_02_2003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PN_02_2003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Settings\jtung\Application Data\Microsoft\Templates\OPN_02_2003.pot</Template>
  <TotalTime>9578</TotalTime>
  <Pages>36</Pages>
  <Words>1115</Words>
  <Application>Microsoft Office PowerPoint</Application>
  <PresentationFormat>On-screen Show (4:3)</PresentationFormat>
  <Paragraphs>365</Paragraphs>
  <Slides>24</Slides>
  <Notes>18</Notes>
  <HiddenSlides>4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Times New Roman</vt:lpstr>
      <vt:lpstr>Arial</vt:lpstr>
      <vt:lpstr>Wingdings</vt:lpstr>
      <vt:lpstr>Tahoma</vt:lpstr>
      <vt:lpstr>Univers 45 Light</vt:lpstr>
      <vt:lpstr>Univers</vt:lpstr>
      <vt:lpstr>OPN_02_2003</vt:lpstr>
      <vt:lpstr>Microsoft PowerPoint Slide</vt:lpstr>
      <vt:lpstr>PowerPoint Presentation</vt:lpstr>
      <vt:lpstr>Extending Your Markets: Opportunities in Latin America</vt:lpstr>
      <vt:lpstr>Agenda</vt:lpstr>
      <vt:lpstr>Oracle LAD Snapshots: </vt:lpstr>
      <vt:lpstr>PowerPoint Presentation</vt:lpstr>
      <vt:lpstr>PowerPoint Presentation</vt:lpstr>
      <vt:lpstr>Vision y Strategic Framework</vt:lpstr>
      <vt:lpstr>LAD Organization</vt:lpstr>
      <vt:lpstr>Joint Value to Customers </vt:lpstr>
      <vt:lpstr>Industry Alignment</vt:lpstr>
      <vt:lpstr>Market Making</vt:lpstr>
      <vt:lpstr>Customer Perspective.Increase Value Added Sales</vt:lpstr>
      <vt:lpstr>Spearhead:  A logical entry point to the customer base which leads to opportunities to grow our footprint</vt:lpstr>
      <vt:lpstr>What is an Industry Spearhead?</vt:lpstr>
      <vt:lpstr>Spearheads lead to Opportunities</vt:lpstr>
      <vt:lpstr>Financial Services. Example</vt:lpstr>
      <vt:lpstr>Oracle Global/LAD Industries:</vt:lpstr>
      <vt:lpstr>PowerPoint Presentation</vt:lpstr>
      <vt:lpstr>Oracle Industries Footprints</vt:lpstr>
      <vt:lpstr>PowerPoint Presentation</vt:lpstr>
      <vt:lpstr>          The Installed Base – Overall Satisfaction</vt:lpstr>
      <vt:lpstr>Benefits for the Industries  Community Members</vt:lpstr>
      <vt:lpstr>How to work with Oracle Industries</vt:lpstr>
      <vt:lpstr>PowerPoint Presentation</vt:lpstr>
    </vt:vector>
  </TitlesOfParts>
  <Company>Oracle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Oracle Partner Strategy</dc:title>
  <dc:creator>Julie Tung</dc:creator>
  <cp:lastModifiedBy>jharrop</cp:lastModifiedBy>
  <cp:revision>316</cp:revision>
  <cp:lastPrinted>2002-03-06T19:41:10Z</cp:lastPrinted>
  <dcterms:created xsi:type="dcterms:W3CDTF">2001-12-21T15:21:52Z</dcterms:created>
  <dcterms:modified xsi:type="dcterms:W3CDTF">2012-09-18T10:47:32Z</dcterms:modified>
</cp:coreProperties>
</file>